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9" r:id="rId4"/>
    <p:sldId id="268" r:id="rId5"/>
    <p:sldId id="269" r:id="rId6"/>
    <p:sldId id="261" r:id="rId7"/>
    <p:sldId id="262" r:id="rId8"/>
    <p:sldId id="270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E266"/>
    <a:srgbClr val="00DA63"/>
    <a:srgbClr val="00EE6C"/>
    <a:srgbClr val="CCFF99"/>
    <a:srgbClr val="FFFFCC"/>
    <a:srgbClr val="FF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4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sideWall>
    <c:back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0.17105630893360552"/>
          <c:y val="4.6451443569553809E-2"/>
          <c:w val="0.72345679012345676"/>
          <c:h val="0.735872922134733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196E-2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148269660736853E-2"/>
                  <c:y val="-8.3333333333333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19056.900000000001</c:v>
                </c:pt>
                <c:pt idx="1">
                  <c:v>44968.800000000003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19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3"/>
                  <c:y val="-1.098797025371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18789</c:v>
                </c:pt>
                <c:pt idx="1">
                  <c:v>36623.5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8E-2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209876543209874E-2"/>
                  <c:y val="-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35634.300000000003</c:v>
                </c:pt>
                <c:pt idx="1">
                  <c:v>90773.8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753086419753084E-2"/>
                  <c:y val="-5.5557742782152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839506172839504E-2"/>
                  <c:y val="-1.944444444444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13839.3</c:v>
                </c:pt>
                <c:pt idx="1">
                  <c:v>168733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gapDepth val="48"/>
        <c:shape val="box"/>
        <c:axId val="91134592"/>
        <c:axId val="91103616"/>
        <c:axId val="0"/>
      </c:bar3DChart>
      <c:catAx>
        <c:axId val="91134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endParaRPr lang="ru-RU"/>
          </a:p>
        </c:txPr>
        <c:crossAx val="91103616"/>
        <c:crosses val="autoZero"/>
        <c:auto val="1"/>
        <c:lblAlgn val="ctr"/>
        <c:lblOffset val="100"/>
        <c:noMultiLvlLbl val="0"/>
      </c:catAx>
      <c:valAx>
        <c:axId val="9110361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911345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solidFill>
                <a:schemeClr val="accent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общий объем доходов </a:t>
            </a:r>
            <a:r>
              <a:rPr lang="ru-RU" dirty="0" smtClean="0"/>
              <a:t>13839,3 </a:t>
            </a:r>
            <a:r>
              <a:rPr lang="ru-RU" dirty="0"/>
              <a:t>тыс. руб.</a:t>
            </a:r>
          </a:p>
        </c:rich>
      </c:tx>
      <c:layout>
        <c:manualLayout>
          <c:xMode val="edge"/>
          <c:yMode val="edge"/>
          <c:x val="0.22339144985425888"/>
          <c:y val="1.5336460200074387E-2"/>
        </c:manualLayout>
      </c:layout>
      <c:overlay val="0"/>
    </c:title>
    <c:autoTitleDeleted val="0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доходов 35634,3 тыс. руб.</c:v>
                </c:pt>
              </c:strCache>
            </c:strRef>
          </c:tx>
          <c:explosion val="33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CCFF99"/>
              </a:solidFill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rgbClr val="00FFCC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ЕСХН</c:v>
                </c:pt>
                <c:pt idx="2">
                  <c:v>Налог на им. физ. лиц</c:v>
                </c:pt>
                <c:pt idx="3">
                  <c:v>Земельный налог</c:v>
                </c:pt>
                <c:pt idx="4">
                  <c:v>Штрафы, санкции, возмещение ущерба</c:v>
                </c:pt>
                <c:pt idx="5">
                  <c:v>Государственная пошлина</c:v>
                </c:pt>
                <c:pt idx="6">
                  <c:v>Доходы от сдачи в аренду муниц. имущества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5795.5</c:v>
                </c:pt>
                <c:pt idx="1">
                  <c:v>334.4</c:v>
                </c:pt>
                <c:pt idx="2">
                  <c:v>1633.7</c:v>
                </c:pt>
                <c:pt idx="3">
                  <c:v>5721.3</c:v>
                </c:pt>
                <c:pt idx="4">
                  <c:v>220.2</c:v>
                </c:pt>
                <c:pt idx="5">
                  <c:v>30.2</c:v>
                </c:pt>
                <c:pt idx="6">
                  <c:v>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28412406655705E-2"/>
          <c:y val="2.6945308545964029E-2"/>
          <c:w val="0.6291964946843388"/>
          <c:h val="0.946109382908071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
межбюджетные трансферты</c:v>
                </c:pt>
                <c:pt idx="4">
                  <c:v>Доходы от 
возврата остатков субсидий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10972.5</c:v>
                </c:pt>
                <c:pt idx="1">
                  <c:v>704</c:v>
                </c:pt>
                <c:pt idx="2">
                  <c:v>520.20000000000005</c:v>
                </c:pt>
                <c:pt idx="3">
                  <c:v>142695.79999999999</c:v>
                </c:pt>
                <c:pt idx="4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1">
            <a:lumMod val="5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b="1" i="1"/>
            </a:pPr>
            <a:endParaRPr lang="ru-RU"/>
          </a:p>
        </c:txPr>
      </c:legendEntry>
      <c:layout>
        <c:manualLayout>
          <c:xMode val="edge"/>
          <c:yMode val="edge"/>
          <c:x val="0.67260761504263411"/>
          <c:y val="0.24985649742621191"/>
          <c:w val="0.32053573139842528"/>
          <c:h val="0.72032737103284816"/>
        </c:manualLayout>
      </c:layout>
      <c:overlay val="0"/>
      <c:spPr>
        <a:effectLst>
          <a:glow rad="228600">
            <a:schemeClr val="accent1">
              <a:satMod val="175000"/>
              <a:alpha val="40000"/>
            </a:schemeClr>
          </a:glo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99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20285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13232.3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41277.5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157574.39999999999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95133824"/>
        <c:axId val="195135360"/>
        <c:axId val="0"/>
      </c:bar3DChart>
      <c:catAx>
        <c:axId val="195133824"/>
        <c:scaling>
          <c:orientation val="minMax"/>
        </c:scaling>
        <c:delete val="0"/>
        <c:axPos val="b"/>
        <c:majorTickMark val="out"/>
        <c:minorTickMark val="none"/>
        <c:tickLblPos val="nextTo"/>
        <c:crossAx val="195135360"/>
        <c:crosses val="autoZero"/>
        <c:auto val="1"/>
        <c:lblAlgn val="ctr"/>
        <c:lblOffset val="100"/>
        <c:noMultiLvlLbl val="0"/>
      </c:catAx>
      <c:valAx>
        <c:axId val="19513536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951338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solidFill>
          <a:schemeClr val="accent1">
            <a:lumMod val="20000"/>
            <a:lumOff val="80000"/>
          </a:schemeClr>
        </a:solidFill>
      </c:spPr>
    </c:floor>
    <c:sideWall>
      <c:thickness val="0"/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22764.7</c:v>
                </c:pt>
                <c:pt idx="1">
                  <c:v>20272.8</c:v>
                </c:pt>
                <c:pt idx="2">
                  <c:v>39040.6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10007</c:v>
                </c:pt>
                <c:pt idx="1">
                  <c:v>27055.8</c:v>
                </c:pt>
                <c:pt idx="2">
                  <c:v>121013.8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14796.1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90020864"/>
        <c:axId val="90227456"/>
        <c:axId val="0"/>
      </c:bar3DChart>
      <c:catAx>
        <c:axId val="90020864"/>
        <c:scaling>
          <c:orientation val="minMax"/>
        </c:scaling>
        <c:delete val="0"/>
        <c:axPos val="b"/>
        <c:majorTickMark val="none"/>
        <c:minorTickMark val="none"/>
        <c:tickLblPos val="nextTo"/>
        <c:crossAx val="90227456"/>
        <c:crosses val="autoZero"/>
        <c:auto val="1"/>
        <c:lblAlgn val="ctr"/>
        <c:lblOffset val="100"/>
        <c:noMultiLvlLbl val="0"/>
      </c:catAx>
      <c:valAx>
        <c:axId val="90227456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900208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7744.9</c:v>
                </c:pt>
                <c:pt idx="1">
                  <c:v>7431.6</c:v>
                </c:pt>
                <c:pt idx="2">
                  <c:v>8582.5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7642.9</c:v>
                </c:pt>
                <c:pt idx="1">
                  <c:v>7166</c:v>
                </c:pt>
                <c:pt idx="2">
                  <c:v>8581.6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6049536"/>
        <c:axId val="196051328"/>
        <c:axId val="0"/>
      </c:bar3DChart>
      <c:catAx>
        <c:axId val="196049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96051328"/>
        <c:crosses val="autoZero"/>
        <c:auto val="1"/>
        <c:lblAlgn val="ctr"/>
        <c:lblOffset val="100"/>
        <c:noMultiLvlLbl val="0"/>
      </c:catAx>
      <c:valAx>
        <c:axId val="196051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0495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360F0-13B0-4562-9170-9E3E499123E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58ED272-3CD2-4C12-87DA-E07FEB250EB1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C8F70628-794D-472D-A2AE-74BD3496291B}" type="parTrans" cxnId="{2975CB99-46F0-4FC8-986B-785E1A62DFCA}">
      <dgm:prSet/>
      <dgm:spPr/>
      <dgm:t>
        <a:bodyPr/>
        <a:lstStyle/>
        <a:p>
          <a:endParaRPr lang="ru-RU"/>
        </a:p>
      </dgm:t>
    </dgm:pt>
    <dgm:pt modelId="{E3984BE5-749D-4CC0-990C-9F74C0DF07D4}" type="sibTrans" cxnId="{2975CB99-46F0-4FC8-986B-785E1A62DFCA}">
      <dgm:prSet/>
      <dgm:spPr/>
      <dgm:t>
        <a:bodyPr/>
        <a:lstStyle/>
        <a:p>
          <a:endParaRPr lang="ru-RU"/>
        </a:p>
      </dgm:t>
    </dgm:pt>
    <dgm:pt modelId="{C1D03200-F847-4C85-BDE1-75313FF1AC7C}">
      <dgm:prSet phldrT="[Текст]" custT="1"/>
      <dgm:spPr>
        <a:solidFill>
          <a:srgbClr val="FFFF00">
            <a:alpha val="90000"/>
          </a:srgbClr>
        </a:solidFill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600" b="1" i="1" spc="300" dirty="0" smtClean="0">
              <a:solidFill>
                <a:schemeClr val="accent1"/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600" b="1" i="1" spc="3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AA9921B5-EE27-4001-BEF2-C9E3ED987961}" type="parTrans" cxnId="{B7AAC202-9703-45AF-8704-6E9DB544182E}">
      <dgm:prSet/>
      <dgm:spPr/>
      <dgm:t>
        <a:bodyPr/>
        <a:lstStyle/>
        <a:p>
          <a:endParaRPr lang="ru-RU"/>
        </a:p>
      </dgm:t>
    </dgm:pt>
    <dgm:pt modelId="{616F80F5-76C2-4BCE-A332-268420D294BD}" type="sibTrans" cxnId="{B7AAC202-9703-45AF-8704-6E9DB544182E}">
      <dgm:prSet/>
      <dgm:spPr/>
      <dgm:t>
        <a:bodyPr/>
        <a:lstStyle/>
        <a:p>
          <a:endParaRPr lang="ru-RU"/>
        </a:p>
      </dgm:t>
    </dgm:pt>
    <dgm:pt modelId="{433AB18F-C2AD-428A-AAAD-8C84C0C60C52}">
      <dgm:prSet phldrT="[Текст]" custT="1"/>
      <dgm:spPr>
        <a:solidFill>
          <a:srgbClr val="FFFF00">
            <a:alpha val="90000"/>
          </a:srgbClr>
        </a:solidFill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600" b="1" i="1" spc="300" dirty="0" smtClean="0">
              <a:solidFill>
                <a:schemeClr val="accent1"/>
              </a:solidFill>
              <a:latin typeface="Bookman Old Style" panose="02050604050505020204" pitchFamily="18" charset="0"/>
            </a:rPr>
            <a:t>проведение работы по привлечению средств из вышестоящих бюджетов путем участия в областных программах на условиях </a:t>
          </a:r>
          <a:r>
            <a:rPr lang="ru-RU" sz="1600" b="1" i="1" spc="300" dirty="0" err="1" smtClean="0">
              <a:solidFill>
                <a:schemeClr val="accent1"/>
              </a:solidFill>
              <a:latin typeface="Bookman Old Style" panose="02050604050505020204" pitchFamily="18" charset="0"/>
            </a:rPr>
            <a:t>софинансирования</a:t>
          </a:r>
          <a:endParaRPr lang="ru-RU" sz="1600" b="1" i="1" spc="3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ACD8D89-3CAE-4EC8-A600-804559065776}" type="parTrans" cxnId="{6F824AC3-D6D4-47D9-B25F-E671013413F3}">
      <dgm:prSet/>
      <dgm:spPr/>
      <dgm:t>
        <a:bodyPr/>
        <a:lstStyle/>
        <a:p>
          <a:endParaRPr lang="ru-RU"/>
        </a:p>
      </dgm:t>
    </dgm:pt>
    <dgm:pt modelId="{414660A8-6304-4783-B658-F83EA3B6279C}" type="sibTrans" cxnId="{6F824AC3-D6D4-47D9-B25F-E671013413F3}">
      <dgm:prSet/>
      <dgm:spPr/>
      <dgm:t>
        <a:bodyPr/>
        <a:lstStyle/>
        <a:p>
          <a:endParaRPr lang="ru-RU"/>
        </a:p>
      </dgm:t>
    </dgm:pt>
    <dgm:pt modelId="{F14D4812-43C9-4190-A470-D646ADD57AE2}">
      <dgm:prSet phldrT="[Текст]" custT="1"/>
      <dgm:spPr>
        <a:solidFill>
          <a:srgbClr val="FFFF00">
            <a:alpha val="90000"/>
          </a:srgbClr>
        </a:solidFill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600" b="1" i="1" spc="300" dirty="0" smtClean="0">
              <a:solidFill>
                <a:schemeClr val="accent1"/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600" b="1" i="1" spc="3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95CD8C57-AC50-459C-9515-19CAD99B9FFF}" type="parTrans" cxnId="{78F22491-BCAF-48D8-9E6E-6AC8E3720BEA}">
      <dgm:prSet/>
      <dgm:spPr/>
      <dgm:t>
        <a:bodyPr/>
        <a:lstStyle/>
        <a:p>
          <a:endParaRPr lang="ru-RU"/>
        </a:p>
      </dgm:t>
    </dgm:pt>
    <dgm:pt modelId="{3F5A155B-4AC2-4E2F-ACD9-D135D3F9B769}" type="sibTrans" cxnId="{78F22491-BCAF-48D8-9E6E-6AC8E3720BEA}">
      <dgm:prSet/>
      <dgm:spPr/>
      <dgm:t>
        <a:bodyPr/>
        <a:lstStyle/>
        <a:p>
          <a:endParaRPr lang="ru-RU"/>
        </a:p>
      </dgm:t>
    </dgm:pt>
    <dgm:pt modelId="{5EC022ED-DED7-46EC-9B9E-70E255F85E4F}">
      <dgm:prSet phldrT="[Текст]" custT="1"/>
      <dgm:spPr>
        <a:solidFill>
          <a:srgbClr val="FFFF00">
            <a:alpha val="90000"/>
          </a:srgbClr>
        </a:solidFill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600" b="1" i="1" spc="300" dirty="0" smtClean="0">
              <a:solidFill>
                <a:schemeClr val="accent1"/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600" b="1" i="0" dirty="0" smtClean="0">
              <a:solidFill>
                <a:schemeClr val="accent1"/>
              </a:solidFill>
              <a:latin typeface="Bookman Old Style" panose="02050604050505020204" pitchFamily="18" charset="0"/>
            </a:rPr>
            <a:t/>
          </a:r>
          <a:br>
            <a:rPr lang="ru-RU" sz="1600" b="1" i="0" dirty="0" smtClean="0">
              <a:solidFill>
                <a:schemeClr val="accent1"/>
              </a:solidFill>
              <a:latin typeface="Bookman Old Style" panose="02050604050505020204" pitchFamily="18" charset="0"/>
            </a:rPr>
          </a:br>
          <a:endParaRPr lang="ru-RU" sz="1600" b="1" i="1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16C5CAB7-2BE6-49E2-A615-6AB3DE7DAE42}" type="parTrans" cxnId="{351523A2-D9A7-4D3E-8770-2A86B4B837A6}">
      <dgm:prSet/>
      <dgm:spPr/>
      <dgm:t>
        <a:bodyPr/>
        <a:lstStyle/>
        <a:p>
          <a:endParaRPr lang="ru-RU"/>
        </a:p>
      </dgm:t>
    </dgm:pt>
    <dgm:pt modelId="{2E9B381F-7F92-4C81-AFA5-FE9B40E02218}" type="sibTrans" cxnId="{351523A2-D9A7-4D3E-8770-2A86B4B837A6}">
      <dgm:prSet/>
      <dgm:spPr/>
      <dgm:t>
        <a:bodyPr/>
        <a:lstStyle/>
        <a:p>
          <a:endParaRPr lang="ru-RU"/>
        </a:p>
      </dgm:t>
    </dgm:pt>
    <dgm:pt modelId="{8D00A020-D5D2-4728-91D3-A03F0A57751D}">
      <dgm:prSet phldrT="[Текст]" custT="1"/>
      <dgm:spPr>
        <a:solidFill>
          <a:srgbClr val="FFFF00">
            <a:alpha val="90000"/>
          </a:srgbClr>
        </a:solidFill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DB568C0-059A-49C5-9236-5285460D9334}" type="parTrans" cxnId="{E7295BF7-2F01-488C-976A-76A4BF937C0E}">
      <dgm:prSet/>
      <dgm:spPr/>
      <dgm:t>
        <a:bodyPr/>
        <a:lstStyle/>
        <a:p>
          <a:endParaRPr lang="ru-RU"/>
        </a:p>
      </dgm:t>
    </dgm:pt>
    <dgm:pt modelId="{1E7B4009-D6B2-4CFB-9352-ED7FB925C954}" type="sibTrans" cxnId="{E7295BF7-2F01-488C-976A-76A4BF937C0E}">
      <dgm:prSet/>
      <dgm:spPr/>
      <dgm:t>
        <a:bodyPr/>
        <a:lstStyle/>
        <a:p>
          <a:endParaRPr lang="ru-RU"/>
        </a:p>
      </dgm:t>
    </dgm:pt>
    <dgm:pt modelId="{B2800724-02AD-40D6-B85F-2628CEC28853}">
      <dgm:prSet phldrT="[Текст]" custT="1"/>
      <dgm:spPr>
        <a:solidFill>
          <a:srgbClr val="FFFF00">
            <a:alpha val="90000"/>
          </a:srgbClr>
        </a:solidFill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7FD1D063-101B-4558-B9B7-311C5DEF4527}" type="parTrans" cxnId="{4CAF409D-E947-4E00-8027-C33CB950BF1D}">
      <dgm:prSet/>
      <dgm:spPr/>
      <dgm:t>
        <a:bodyPr/>
        <a:lstStyle/>
        <a:p>
          <a:endParaRPr lang="ru-RU"/>
        </a:p>
      </dgm:t>
    </dgm:pt>
    <dgm:pt modelId="{0326848C-C174-4F5E-ACA9-7EFA13729450}" type="sibTrans" cxnId="{4CAF409D-E947-4E00-8027-C33CB950BF1D}">
      <dgm:prSet/>
      <dgm:spPr/>
      <dgm:t>
        <a:bodyPr/>
        <a:lstStyle/>
        <a:p>
          <a:endParaRPr lang="ru-RU"/>
        </a:p>
      </dgm:t>
    </dgm:pt>
    <dgm:pt modelId="{E69E730E-4E1D-4E2D-96DB-24AA07AD7486}">
      <dgm:prSet phldrT="[Текст]" custT="1"/>
      <dgm:spPr>
        <a:solidFill>
          <a:srgbClr val="FFFF00">
            <a:alpha val="90000"/>
          </a:srgbClr>
        </a:solidFill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BC942FC6-80F4-4B28-B488-E72E419E3847}" type="parTrans" cxnId="{330096B2-7271-4D16-AFA3-1746481309E3}">
      <dgm:prSet/>
      <dgm:spPr/>
      <dgm:t>
        <a:bodyPr/>
        <a:lstStyle/>
        <a:p>
          <a:endParaRPr lang="ru-RU"/>
        </a:p>
      </dgm:t>
    </dgm:pt>
    <dgm:pt modelId="{4CBD1B74-7978-4B78-A195-110AA6160582}" type="sibTrans" cxnId="{330096B2-7271-4D16-AFA3-1746481309E3}">
      <dgm:prSet/>
      <dgm:spPr/>
      <dgm:t>
        <a:bodyPr/>
        <a:lstStyle/>
        <a:p>
          <a:endParaRPr lang="ru-RU"/>
        </a:p>
      </dgm:t>
    </dgm:pt>
    <dgm:pt modelId="{C6D03FB3-6ECB-4998-BE70-618948E4C868}" type="pres">
      <dgm:prSet presAssocID="{FE8360F0-13B0-4562-9170-9E3E499123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F7DEE-4B30-4AF7-A5FF-6C227A36208F}" type="pres">
      <dgm:prSet presAssocID="{258ED272-3CD2-4C12-87DA-E07FEB250EB1}" presName="composite" presStyleCnt="0"/>
      <dgm:spPr/>
      <dgm:t>
        <a:bodyPr/>
        <a:lstStyle/>
        <a:p>
          <a:endParaRPr lang="ru-RU"/>
        </a:p>
      </dgm:t>
    </dgm:pt>
    <dgm:pt modelId="{F255659B-E806-4253-B160-07D619FA4071}" type="pres">
      <dgm:prSet presAssocID="{258ED272-3CD2-4C12-87DA-E07FEB250EB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C53B-CEFB-4748-BA93-0B5E5AC21383}" type="pres">
      <dgm:prSet presAssocID="{258ED272-3CD2-4C12-87DA-E07FEB250EB1}" presName="descendantText" presStyleLbl="alignAcc1" presStyleIdx="0" presStyleCnt="1" custScaleY="203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157305-73A7-4EFE-9B99-1956A6D88952}" type="presOf" srcId="{258ED272-3CD2-4C12-87DA-E07FEB250EB1}" destId="{F255659B-E806-4253-B160-07D619FA4071}" srcOrd="0" destOrd="0" presId="urn:microsoft.com/office/officeart/2005/8/layout/chevron2"/>
    <dgm:cxn modelId="{78F22491-BCAF-48D8-9E6E-6AC8E3720BEA}" srcId="{258ED272-3CD2-4C12-87DA-E07FEB250EB1}" destId="{F14D4812-43C9-4190-A470-D646ADD57AE2}" srcOrd="4" destOrd="0" parTransId="{95CD8C57-AC50-459C-9515-19CAD99B9FFF}" sibTransId="{3F5A155B-4AC2-4E2F-ACD9-D135D3F9B769}"/>
    <dgm:cxn modelId="{351523A2-D9A7-4D3E-8770-2A86B4B837A6}" srcId="{258ED272-3CD2-4C12-87DA-E07FEB250EB1}" destId="{5EC022ED-DED7-46EC-9B9E-70E255F85E4F}" srcOrd="6" destOrd="0" parTransId="{16C5CAB7-2BE6-49E2-A615-6AB3DE7DAE42}" sibTransId="{2E9B381F-7F92-4C81-AFA5-FE9B40E02218}"/>
    <dgm:cxn modelId="{BCC88781-3860-4324-A31F-A9E8917A9C56}" type="presOf" srcId="{8D00A020-D5D2-4728-91D3-A03F0A57751D}" destId="{D278C53B-CEFB-4748-BA93-0B5E5AC21383}" srcOrd="0" destOrd="1" presId="urn:microsoft.com/office/officeart/2005/8/layout/chevron2"/>
    <dgm:cxn modelId="{B7AAC202-9703-45AF-8704-6E9DB544182E}" srcId="{258ED272-3CD2-4C12-87DA-E07FEB250EB1}" destId="{C1D03200-F847-4C85-BDE1-75313FF1AC7C}" srcOrd="0" destOrd="0" parTransId="{AA9921B5-EE27-4001-BEF2-C9E3ED987961}" sibTransId="{616F80F5-76C2-4BCE-A332-268420D294BD}"/>
    <dgm:cxn modelId="{2975CB99-46F0-4FC8-986B-785E1A62DFCA}" srcId="{FE8360F0-13B0-4562-9170-9E3E499123EA}" destId="{258ED272-3CD2-4C12-87DA-E07FEB250EB1}" srcOrd="0" destOrd="0" parTransId="{C8F70628-794D-472D-A2AE-74BD3496291B}" sibTransId="{E3984BE5-749D-4CC0-990C-9F74C0DF07D4}"/>
    <dgm:cxn modelId="{330096B2-7271-4D16-AFA3-1746481309E3}" srcId="{258ED272-3CD2-4C12-87DA-E07FEB250EB1}" destId="{E69E730E-4E1D-4E2D-96DB-24AA07AD7486}" srcOrd="5" destOrd="0" parTransId="{BC942FC6-80F4-4B28-B488-E72E419E3847}" sibTransId="{4CBD1B74-7978-4B78-A195-110AA6160582}"/>
    <dgm:cxn modelId="{E7295BF7-2F01-488C-976A-76A4BF937C0E}" srcId="{258ED272-3CD2-4C12-87DA-E07FEB250EB1}" destId="{8D00A020-D5D2-4728-91D3-A03F0A57751D}" srcOrd="1" destOrd="0" parTransId="{3DB568C0-059A-49C5-9236-5285460D9334}" sibTransId="{1E7B4009-D6B2-4CFB-9352-ED7FB925C954}"/>
    <dgm:cxn modelId="{13AAB19B-6777-4390-A653-2775962A5B3B}" type="presOf" srcId="{FE8360F0-13B0-4562-9170-9E3E499123EA}" destId="{C6D03FB3-6ECB-4998-BE70-618948E4C868}" srcOrd="0" destOrd="0" presId="urn:microsoft.com/office/officeart/2005/8/layout/chevron2"/>
    <dgm:cxn modelId="{516E3621-77B2-4492-941E-2E337DFAA148}" type="presOf" srcId="{E69E730E-4E1D-4E2D-96DB-24AA07AD7486}" destId="{D278C53B-CEFB-4748-BA93-0B5E5AC21383}" srcOrd="0" destOrd="5" presId="urn:microsoft.com/office/officeart/2005/8/layout/chevron2"/>
    <dgm:cxn modelId="{88BB07A7-3F34-47DE-9AF5-FD8EE67E90BA}" type="presOf" srcId="{433AB18F-C2AD-428A-AAAD-8C84C0C60C52}" destId="{D278C53B-CEFB-4748-BA93-0B5E5AC21383}" srcOrd="0" destOrd="2" presId="urn:microsoft.com/office/officeart/2005/8/layout/chevron2"/>
    <dgm:cxn modelId="{6F824AC3-D6D4-47D9-B25F-E671013413F3}" srcId="{258ED272-3CD2-4C12-87DA-E07FEB250EB1}" destId="{433AB18F-C2AD-428A-AAAD-8C84C0C60C52}" srcOrd="2" destOrd="0" parTransId="{0ACD8D89-3CAE-4EC8-A600-804559065776}" sibTransId="{414660A8-6304-4783-B658-F83EA3B6279C}"/>
    <dgm:cxn modelId="{4CAF409D-E947-4E00-8027-C33CB950BF1D}" srcId="{258ED272-3CD2-4C12-87DA-E07FEB250EB1}" destId="{B2800724-02AD-40D6-B85F-2628CEC28853}" srcOrd="3" destOrd="0" parTransId="{7FD1D063-101B-4558-B9B7-311C5DEF4527}" sibTransId="{0326848C-C174-4F5E-ACA9-7EFA13729450}"/>
    <dgm:cxn modelId="{F4F3E116-6293-4F5E-AB42-CEBCFFD1E64E}" type="presOf" srcId="{C1D03200-F847-4C85-BDE1-75313FF1AC7C}" destId="{D278C53B-CEFB-4748-BA93-0B5E5AC21383}" srcOrd="0" destOrd="0" presId="urn:microsoft.com/office/officeart/2005/8/layout/chevron2"/>
    <dgm:cxn modelId="{2DE6A863-FBE8-4447-9F3F-0D4D4CA57229}" type="presOf" srcId="{B2800724-02AD-40D6-B85F-2628CEC28853}" destId="{D278C53B-CEFB-4748-BA93-0B5E5AC21383}" srcOrd="0" destOrd="3" presId="urn:microsoft.com/office/officeart/2005/8/layout/chevron2"/>
    <dgm:cxn modelId="{1540359A-C087-451D-8FB0-483200209C1B}" type="presOf" srcId="{F14D4812-43C9-4190-A470-D646ADD57AE2}" destId="{D278C53B-CEFB-4748-BA93-0B5E5AC21383}" srcOrd="0" destOrd="4" presId="urn:microsoft.com/office/officeart/2005/8/layout/chevron2"/>
    <dgm:cxn modelId="{E33B8C88-B209-46BD-AD3C-B5BA46A274B4}" type="presOf" srcId="{5EC022ED-DED7-46EC-9B9E-70E255F85E4F}" destId="{D278C53B-CEFB-4748-BA93-0B5E5AC21383}" srcOrd="0" destOrd="6" presId="urn:microsoft.com/office/officeart/2005/8/layout/chevron2"/>
    <dgm:cxn modelId="{A93D6CDB-65C2-48DB-AEEB-30A040BAF7B4}" type="presParOf" srcId="{C6D03FB3-6ECB-4998-BE70-618948E4C868}" destId="{391F7DEE-4B30-4AF7-A5FF-6C227A36208F}" srcOrd="0" destOrd="0" presId="urn:microsoft.com/office/officeart/2005/8/layout/chevron2"/>
    <dgm:cxn modelId="{1474A0AD-777A-465B-B7DB-E65B8F1230C3}" type="presParOf" srcId="{391F7DEE-4B30-4AF7-A5FF-6C227A36208F}" destId="{F255659B-E806-4253-B160-07D619FA4071}" srcOrd="0" destOrd="0" presId="urn:microsoft.com/office/officeart/2005/8/layout/chevron2"/>
    <dgm:cxn modelId="{FA68A603-4966-45E1-8F47-CB9EC64A9C52}" type="presParOf" srcId="{391F7DEE-4B30-4AF7-A5FF-6C227A36208F}" destId="{D278C53B-CEFB-4748-BA93-0B5E5AC213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659B-E806-4253-B160-07D619FA4071}">
      <dsp:nvSpPr>
        <dsp:cNvPr id="0" name=""/>
        <dsp:cNvSpPr/>
      </dsp:nvSpPr>
      <dsp:spPr>
        <a:xfrm rot="5400000">
          <a:off x="-549690" y="1815576"/>
          <a:ext cx="3664606" cy="25652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48497"/>
        <a:ext cx="2565224" cy="1099382"/>
      </dsp:txXfrm>
    </dsp:sp>
    <dsp:sp modelId="{D278C53B-CEFB-4748-BA93-0B5E5AC21383}">
      <dsp:nvSpPr>
        <dsp:cNvPr id="0" name=""/>
        <dsp:cNvSpPr/>
      </dsp:nvSpPr>
      <dsp:spPr>
        <a:xfrm rot="5400000">
          <a:off x="3003623" y="-400339"/>
          <a:ext cx="4838896" cy="5715695"/>
        </a:xfrm>
        <a:prstGeom prst="round2SameRect">
          <a:avLst/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spc="300" dirty="0" smtClean="0">
              <a:solidFill>
                <a:schemeClr val="accent1"/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600" b="1" i="1" kern="1200" spc="3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spc="300" dirty="0" smtClean="0">
              <a:solidFill>
                <a:schemeClr val="accent1"/>
              </a:solidFill>
              <a:latin typeface="Bookman Old Style" panose="02050604050505020204" pitchFamily="18" charset="0"/>
            </a:rPr>
            <a:t>проведение работы по привлечению средств из вышестоящих бюджетов путем участия в областных программах на условиях </a:t>
          </a:r>
          <a:r>
            <a:rPr lang="ru-RU" sz="1600" b="1" i="1" kern="1200" spc="300" dirty="0" err="1" smtClean="0">
              <a:solidFill>
                <a:schemeClr val="accent1"/>
              </a:solidFill>
              <a:latin typeface="Bookman Old Style" panose="02050604050505020204" pitchFamily="18" charset="0"/>
            </a:rPr>
            <a:t>софинансирования</a:t>
          </a:r>
          <a:endParaRPr lang="ru-RU" sz="1600" b="1" i="1" kern="1200" spc="3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spc="300" dirty="0" smtClean="0">
              <a:solidFill>
                <a:schemeClr val="accent1"/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600" b="1" i="1" kern="1200" spc="3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spc="300" dirty="0" smtClean="0">
              <a:solidFill>
                <a:schemeClr val="accent1"/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600" b="1" i="0" kern="1200" dirty="0" smtClean="0">
              <a:solidFill>
                <a:schemeClr val="accent1"/>
              </a:solidFill>
              <a:latin typeface="Bookman Old Style" panose="02050604050505020204" pitchFamily="18" charset="0"/>
            </a:rPr>
            <a:t/>
          </a:r>
          <a:br>
            <a:rPr lang="ru-RU" sz="1600" b="1" i="0" kern="1200" dirty="0" smtClean="0">
              <a:solidFill>
                <a:schemeClr val="accent1"/>
              </a:solidFill>
              <a:latin typeface="Bookman Old Style" panose="02050604050505020204" pitchFamily="18" charset="0"/>
            </a:rPr>
          </a:br>
          <a:endParaRPr lang="ru-RU" sz="1600" b="1" i="1" kern="1200" dirty="0">
            <a:solidFill>
              <a:schemeClr val="accent1"/>
            </a:solidFill>
            <a:latin typeface="Bookman Old Style" panose="02050604050505020204" pitchFamily="18" charset="0"/>
            <a:cs typeface="Times New Roman" pitchFamily="18" charset="0"/>
          </a:endParaRPr>
        </a:p>
      </dsp:txBody>
      <dsp:txXfrm rot="-5400000">
        <a:off x="2565224" y="274275"/>
        <a:ext cx="5479480" cy="436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flipV="1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0.84975</cdr:x>
      <cdr:y>0.26984</cdr:y>
    </cdr:from>
    <cdr:to>
      <cdr:x>0.96086</cdr:x>
      <cdr:y>0.34796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466646" y="1214446"/>
          <a:ext cx="976309" cy="35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0.82466</cdr:x>
      <cdr:y>0.39063</cdr:y>
    </cdr:from>
    <cdr:to>
      <cdr:x>1</cdr:x>
      <cdr:y>0.51563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6786610" y="1785950"/>
          <a:ext cx="1442978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0.87674</cdr:x>
      <cdr:y>0.45313</cdr:y>
    </cdr:from>
    <cdr:to>
      <cdr:x>0.98785</cdr:x>
      <cdr:y>0.5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215238" y="2071702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0.82466</cdr:x>
      <cdr:y>0.8</cdr:y>
    </cdr:from>
    <cdr:to>
      <cdr:x>0.96355</cdr:x>
      <cdr:y>0.92188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6786610" y="3657600"/>
          <a:ext cx="1143008" cy="557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0.23438</cdr:y>
    </cdr:from>
    <cdr:to>
      <cdr:x>0.24306</cdr:x>
      <cdr:y>0.38751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0" y="1071570"/>
          <a:ext cx="2000286" cy="7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0.10417</cdr:x>
      <cdr:y>0.14063</cdr:y>
    </cdr:from>
    <cdr:to>
      <cdr:x>0.34722</cdr:x>
      <cdr:y>0.21875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857256" y="642942"/>
          <a:ext cx="200026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0.47743</cdr:x>
      <cdr:y>0.10938</cdr:y>
    </cdr:from>
    <cdr:to>
      <cdr:x>0.74653</cdr:x>
      <cdr:y>0.20313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3929090" y="500066"/>
          <a:ext cx="221458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0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2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Администрация </a:t>
            </a:r>
            <a:r>
              <a:rPr lang="ru-RU" sz="2400" b="1" i="1" dirty="0" err="1" smtClean="0"/>
              <a:t>Кулешовского</a:t>
            </a:r>
            <a:r>
              <a:rPr lang="ru-RU" sz="2400" b="1" i="1" dirty="0" smtClean="0"/>
              <a:t> сельского поселения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908720"/>
            <a:ext cx="8062912" cy="187220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Исполнение бюджета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Кулешовского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 сельского поселения  Азовского района за 2017 год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16456" y="2132856"/>
            <a:ext cx="6264696" cy="4149079"/>
            <a:chOff x="1506900" y="3596338"/>
            <a:chExt cx="5644580" cy="2974138"/>
          </a:xfrm>
        </p:grpSpPr>
        <p:pic>
          <p:nvPicPr>
            <p:cNvPr id="5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3596338"/>
              <a:ext cx="3726381" cy="297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право 5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Расходы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Бюджет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430698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96744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Кулешовского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реализацию федеральных, областных и муниципальных целевых программ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(тыс. руб.)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026927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Мониторинг расходов на содержание органов местного самоуправления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746622"/>
              </p:ext>
            </p:extLst>
          </p:nvPr>
        </p:nvGraphicFramePr>
        <p:xfrm>
          <a:off x="467544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Главой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Кулешовского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основных направлений бюджетной и налоговой политики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Налог на доходы физических лиц – </a:t>
            </a:r>
            <a:r>
              <a:rPr lang="ru-RU" sz="1600" dirty="0">
                <a:latin typeface="Arial Black" panose="020B0A04020102020204" pitchFamily="34" charset="0"/>
              </a:rPr>
              <a:t>6</a:t>
            </a:r>
            <a:r>
              <a:rPr lang="ru-RU" sz="1600" dirty="0" smtClean="0">
                <a:latin typeface="Arial Black" panose="020B0A04020102020204" pitchFamily="34" charset="0"/>
              </a:rPr>
              <a:t>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Единый сельскохозяйственный налог – 40%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Налог на имущество физических лиц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Земельный налог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Доходы от сдачи в аренду имущества, находящегося в оперативном управлении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 от реализации имущества, находящегося в собственности поселений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Денежные взыскания (штрафы), установленные законами субъектов РФ за несоблюдение муниципальных правовых актов, зачисляемые в бюджеты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Государственная пошлина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Прочие неналоговые доходы – 100%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Наполняемость местного бюджета от установленных нормативов отчислений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857910"/>
            <a:ext cx="3312368" cy="562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528392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32296" y="288124"/>
            <a:ext cx="4752528" cy="1418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ДОХОДЫ БЮДЖЕТА</a:t>
            </a:r>
            <a:endParaRPr lang="ru-RU" sz="4000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1857910"/>
            <a:ext cx="6552728" cy="792088"/>
          </a:xfrm>
          <a:prstGeom prst="downArrow">
            <a:avLst>
              <a:gd name="adj1" fmla="val 50000"/>
              <a:gd name="adj2" fmla="val 534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547664" y="25649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7137" y="305410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54462" y="2598854"/>
            <a:ext cx="432048" cy="10670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136" y="4219086"/>
            <a:ext cx="2971752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3848" y="4893757"/>
            <a:ext cx="2736304" cy="1487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Неналоговые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128" y="4219086"/>
            <a:ext cx="3024336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Безвозмездные поступления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75656" y="482685"/>
            <a:ext cx="6616359" cy="2154227"/>
            <a:chOff x="1513318" y="1124744"/>
            <a:chExt cx="6890759" cy="285293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1124744"/>
              <a:ext cx="6659082" cy="2852936"/>
              <a:chOff x="1513318" y="1124744"/>
              <a:chExt cx="6659082" cy="2852936"/>
            </a:xfrm>
          </p:grpSpPr>
          <p:pic>
            <p:nvPicPr>
              <p:cNvPr id="9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1268760"/>
                <a:ext cx="6659082" cy="270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79066" y="2492897"/>
              <a:ext cx="2103885" cy="774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168 733,0</a:t>
              </a:r>
              <a:endParaRPr lang="ru-RU" sz="32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0192" y="2492895"/>
              <a:ext cx="2103885" cy="1426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178 831,0</a:t>
              </a:r>
            </a:p>
            <a:p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87624" y="76470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0"/>
            <a:ext cx="874846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Book Antiqua" panose="02040602050305030304" pitchFamily="18" charset="0"/>
              </a:rPr>
              <a:t>Основные параметры бюджета </a:t>
            </a:r>
            <a:r>
              <a:rPr lang="ru-RU" sz="2400" b="1" i="1" dirty="0" err="1" smtClean="0">
                <a:latin typeface="Book Antiqua" panose="02040602050305030304" pitchFamily="18" charset="0"/>
              </a:rPr>
              <a:t>Кулешовского</a:t>
            </a:r>
            <a:r>
              <a:rPr lang="ru-RU" sz="2400" b="1" i="1" dirty="0" smtClean="0">
                <a:latin typeface="Book Antiqua" panose="02040602050305030304" pitchFamily="18" charset="0"/>
              </a:rPr>
              <a:t> сельского поселения за 2017 год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36914" y="3530550"/>
            <a:ext cx="3490797" cy="338554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36914" y="2636912"/>
            <a:ext cx="3482614" cy="338554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Налоги на прибыль, доходы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66697" y="5068635"/>
            <a:ext cx="3439416" cy="83099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от использовании имущества муниципальной и государственной собственности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136914" y="4653137"/>
            <a:ext cx="3482614" cy="338554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пошлина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36914" y="3952802"/>
            <a:ext cx="3498982" cy="584775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Штрафы, санкции, возмещение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ущерба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136914" y="3092911"/>
            <a:ext cx="3498982" cy="338554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820585" y="2852936"/>
            <a:ext cx="3236437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820584" y="4181591"/>
            <a:ext cx="3236438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820587" y="4559642"/>
            <a:ext cx="3190406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820587" y="2467636"/>
            <a:ext cx="3236434" cy="338554"/>
          </a:xfrm>
          <a:prstGeom prst="rect">
            <a:avLst/>
          </a:prstGeom>
          <a:solidFill>
            <a:srgbClr val="00EE6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Общегосударственные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4798338" y="3266624"/>
            <a:ext cx="3258684" cy="83099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798337" y="4943193"/>
            <a:ext cx="3233816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10800000" flipV="1">
            <a:off x="4798335" y="5334437"/>
            <a:ext cx="3258683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955207" y="3530551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7355,0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55207" y="2636912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5795,5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983573" y="4669938"/>
            <a:ext cx="722815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30,2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933475" y="4122079"/>
            <a:ext cx="71053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220,2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3933475" y="3092912"/>
            <a:ext cx="72008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334,4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 стрелкой 139"/>
          <p:cNvCxnSpPr>
            <a:stCxn id="268" idx="3"/>
            <a:endCxn id="280" idx="1"/>
          </p:cNvCxnSpPr>
          <p:nvPr/>
        </p:nvCxnSpPr>
        <p:spPr>
          <a:xfrm>
            <a:off x="3576330" y="6190565"/>
            <a:ext cx="407243" cy="107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stCxn id="122" idx="3"/>
            <a:endCxn id="135" idx="1"/>
          </p:cNvCxnSpPr>
          <p:nvPr/>
        </p:nvCxnSpPr>
        <p:spPr>
          <a:xfrm>
            <a:off x="3627711" y="3699827"/>
            <a:ext cx="327496" cy="59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3"/>
            <a:endCxn id="136" idx="1"/>
          </p:cNvCxnSpPr>
          <p:nvPr/>
        </p:nvCxnSpPr>
        <p:spPr>
          <a:xfrm flipV="1">
            <a:off x="3619528" y="2790801"/>
            <a:ext cx="335679" cy="153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127" idx="3"/>
            <a:endCxn id="139" idx="1"/>
          </p:cNvCxnSpPr>
          <p:nvPr/>
        </p:nvCxnSpPr>
        <p:spPr>
          <a:xfrm flipV="1">
            <a:off x="3635896" y="3246801"/>
            <a:ext cx="297579" cy="153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>
            <a:endCxn id="138" idx="1"/>
          </p:cNvCxnSpPr>
          <p:nvPr/>
        </p:nvCxnSpPr>
        <p:spPr>
          <a:xfrm>
            <a:off x="3657628" y="4259054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125" idx="3"/>
            <a:endCxn id="137" idx="1"/>
          </p:cNvCxnSpPr>
          <p:nvPr/>
        </p:nvCxnSpPr>
        <p:spPr>
          <a:xfrm>
            <a:off x="3619528" y="4822414"/>
            <a:ext cx="364045" cy="14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8333623" y="2852937"/>
            <a:ext cx="702873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520,0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8333623" y="4181591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8468,2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8333622" y="4559642"/>
            <a:ext cx="810377" cy="27699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157574,4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369703" y="2467637"/>
            <a:ext cx="7742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10419,5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8333623" y="3528233"/>
            <a:ext cx="7181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39,0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333622" y="4943193"/>
            <a:ext cx="7181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8318299" y="5350787"/>
            <a:ext cx="73352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1423,0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Прямая со стрелкой 152"/>
          <p:cNvCxnSpPr>
            <a:stCxn id="128" idx="3"/>
            <a:endCxn id="146" idx="1"/>
          </p:cNvCxnSpPr>
          <p:nvPr/>
        </p:nvCxnSpPr>
        <p:spPr>
          <a:xfrm flipV="1">
            <a:off x="8057022" y="3006826"/>
            <a:ext cx="276601" cy="153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>
            <a:stCxn id="129" idx="3"/>
            <a:endCxn id="147" idx="1"/>
          </p:cNvCxnSpPr>
          <p:nvPr/>
        </p:nvCxnSpPr>
        <p:spPr>
          <a:xfrm flipV="1">
            <a:off x="8057022" y="4335480"/>
            <a:ext cx="276601" cy="153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130" idx="3"/>
            <a:endCxn id="148" idx="1"/>
          </p:cNvCxnSpPr>
          <p:nvPr/>
        </p:nvCxnSpPr>
        <p:spPr>
          <a:xfrm flipV="1">
            <a:off x="8010993" y="4698142"/>
            <a:ext cx="322629" cy="307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31" idx="3"/>
            <a:endCxn id="149" idx="1"/>
          </p:cNvCxnSpPr>
          <p:nvPr/>
        </p:nvCxnSpPr>
        <p:spPr>
          <a:xfrm flipV="1">
            <a:off x="8057021" y="2621526"/>
            <a:ext cx="312682" cy="153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>
            <a:stCxn id="132" idx="3"/>
            <a:endCxn id="150" idx="1"/>
          </p:cNvCxnSpPr>
          <p:nvPr/>
        </p:nvCxnSpPr>
        <p:spPr>
          <a:xfrm flipV="1">
            <a:off x="8057022" y="3682122"/>
            <a:ext cx="276601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33" idx="3"/>
            <a:endCxn id="151" idx="1"/>
          </p:cNvCxnSpPr>
          <p:nvPr/>
        </p:nvCxnSpPr>
        <p:spPr>
          <a:xfrm>
            <a:off x="8032153" y="5112470"/>
            <a:ext cx="301469" cy="88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34" idx="1"/>
          </p:cNvCxnSpPr>
          <p:nvPr/>
        </p:nvCxnSpPr>
        <p:spPr>
          <a:xfrm>
            <a:off x="8057018" y="5503714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136914" y="6021288"/>
            <a:ext cx="3439416" cy="338554"/>
          </a:xfrm>
          <a:prstGeom prst="rect">
            <a:avLst/>
          </a:prstGeom>
          <a:solidFill>
            <a:srgbClr val="00DA63"/>
          </a:solidFill>
          <a:ln w="9525"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cxnSp>
        <p:nvCxnSpPr>
          <p:cNvPr id="273" name="Прямая со стрелкой 272"/>
          <p:cNvCxnSpPr/>
          <p:nvPr/>
        </p:nvCxnSpPr>
        <p:spPr>
          <a:xfrm>
            <a:off x="3604696" y="5484133"/>
            <a:ext cx="37887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Прямоугольник 278"/>
          <p:cNvSpPr/>
          <p:nvPr/>
        </p:nvSpPr>
        <p:spPr>
          <a:xfrm>
            <a:off x="3983573" y="5435351"/>
            <a:ext cx="616793" cy="4878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1040</a:t>
            </a:r>
            <a:endParaRPr lang="ru-RU" dirty="0"/>
          </a:p>
        </p:txBody>
      </p:sp>
      <p:sp>
        <p:nvSpPr>
          <p:cNvPr id="280" name="Прямоугольник 279"/>
          <p:cNvSpPr/>
          <p:nvPr/>
        </p:nvSpPr>
        <p:spPr>
          <a:xfrm>
            <a:off x="3983573" y="6093296"/>
            <a:ext cx="609472" cy="21602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11112</a:t>
            </a:r>
            <a:endParaRPr lang="ru-RU" dirty="0"/>
          </a:p>
        </p:txBody>
      </p:sp>
      <p:sp>
        <p:nvSpPr>
          <p:cNvPr id="294" name="Прямоугольник 293"/>
          <p:cNvSpPr/>
          <p:nvPr/>
        </p:nvSpPr>
        <p:spPr>
          <a:xfrm>
            <a:off x="3955207" y="5350787"/>
            <a:ext cx="75118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104,0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 rot="10800000" flipV="1">
            <a:off x="3955205" y="5993334"/>
            <a:ext cx="86538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154893,7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 flipH="1">
            <a:off x="4820584" y="5733256"/>
            <a:ext cx="3190410" cy="338554"/>
          </a:xfrm>
          <a:prstGeom prst="rect">
            <a:avLst/>
          </a:prstGeom>
          <a:solidFill>
            <a:srgbClr val="00E2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5" name="Прямоугольник 394"/>
          <p:cNvSpPr/>
          <p:nvPr/>
        </p:nvSpPr>
        <p:spPr>
          <a:xfrm>
            <a:off x="4876313" y="6147222"/>
            <a:ext cx="3134680" cy="212619"/>
          </a:xfrm>
          <a:prstGeom prst="rect">
            <a:avLst/>
          </a:prstGeom>
          <a:solidFill>
            <a:srgbClr val="00DA6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Физическая политика и спорт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359323" y="5805264"/>
            <a:ext cx="625769" cy="34195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142,0</a:t>
            </a:r>
          </a:p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27" name="Прямая со стрелкой 26"/>
          <p:cNvCxnSpPr>
            <a:stCxn id="384" idx="1"/>
          </p:cNvCxnSpPr>
          <p:nvPr/>
        </p:nvCxnSpPr>
        <p:spPr>
          <a:xfrm>
            <a:off x="8010994" y="5902533"/>
            <a:ext cx="348329" cy="7371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 стрелкой 255"/>
          <p:cNvCxnSpPr>
            <a:stCxn id="395" idx="3"/>
          </p:cNvCxnSpPr>
          <p:nvPr/>
        </p:nvCxnSpPr>
        <p:spPr>
          <a:xfrm flipV="1">
            <a:off x="8010993" y="6253531"/>
            <a:ext cx="30730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Прямоугольник 256"/>
          <p:cNvSpPr/>
          <p:nvPr/>
        </p:nvSpPr>
        <p:spPr>
          <a:xfrm>
            <a:off x="8318299" y="6188152"/>
            <a:ext cx="666793" cy="16927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179,2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196,0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/>
              <a:t>1</a:t>
            </a:r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85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9500"/>
                            </p:stCondLst>
                            <p:childTnLst>
                              <p:par>
                                <p:cTn id="20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2000"/>
                            </p:stCondLst>
                            <p:childTnLst>
                              <p:par>
                                <p:cTn id="2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3000"/>
                            </p:stCondLst>
                            <p:childTnLst>
                              <p:par>
                                <p:cTn id="2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294" grpId="0" animBg="1"/>
      <p:bldP spid="2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42743"/>
              </p:ext>
            </p:extLst>
          </p:nvPr>
        </p:nvGraphicFramePr>
        <p:xfrm>
          <a:off x="467544" y="184482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бюджета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Кулешовского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(тыс. руб.)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372343"/>
              </p:ext>
            </p:extLst>
          </p:nvPr>
        </p:nvGraphicFramePr>
        <p:xfrm>
          <a:off x="0" y="1700808"/>
          <a:ext cx="88924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90" y="116632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Объем налоговых и неналоговых доходов бюджета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Кулешовского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сельского поселения в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sz="3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093784"/>
              </p:ext>
            </p:extLst>
          </p:nvPr>
        </p:nvGraphicFramePr>
        <p:xfrm>
          <a:off x="871538" y="1412776"/>
          <a:ext cx="740886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33040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Структура безвозмездных поступлений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из бюджетов других уровней в </a:t>
            </a:r>
            <a:r>
              <a:rPr lang="ru-RU" sz="3600" b="1" dirty="0" smtClean="0"/>
              <a:t>2016 </a:t>
            </a:r>
            <a:r>
              <a:rPr lang="ru-RU" sz="3600" b="1" dirty="0"/>
              <a:t>году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3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005072"/>
              </p:ext>
            </p:extLst>
          </p:nvPr>
        </p:nvGraphicFramePr>
        <p:xfrm>
          <a:off x="500034" y="185736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расходов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Кулешовского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сельского поселения на жилищно-коммунальное хозяйство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1394</TotalTime>
  <Words>333</Words>
  <Application>Microsoft Office PowerPoint</Application>
  <PresentationFormat>Экран (4:3)</PresentationFormat>
  <Paragraphs>87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Администрация Кулешовского сельского поселения</vt:lpstr>
      <vt:lpstr>Реализация утвержденных Главой Кулешовского сельского поселения основных направлений бюджетной и налоговой политики</vt:lpstr>
      <vt:lpstr>Наполняемость местного бюджета от установленных нормативов отчислений </vt:lpstr>
      <vt:lpstr>Презентация PowerPoint</vt:lpstr>
      <vt:lpstr>Презентация PowerPoint</vt:lpstr>
      <vt:lpstr>Динамика доходов бюджета  Кулешовского сельского поселения                                                                  (тыс. руб.)</vt:lpstr>
      <vt:lpstr>  Объем налоговых и неналоговых доходов бюджета Кулешовского сельского поселения в 2017 году  </vt:lpstr>
      <vt:lpstr>Структура безвозмездных поступлений из бюджетов других уровней в 2016 году </vt:lpstr>
      <vt:lpstr>Сравнительный анализ расходов Кулешовского сельского поселения на жилищно-коммунальное хозяйство</vt:lpstr>
      <vt:lpstr>Динамика расходов бюджета Кулешовского сельского поселения на реализацию федеральных, областных и муниципальных целевых программ                                                                                  (тыс. руб.)</vt:lpstr>
      <vt:lpstr>Мониторинг расходов на содержание органов местного самоуправления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User</cp:lastModifiedBy>
  <cp:revision>149</cp:revision>
  <dcterms:created xsi:type="dcterms:W3CDTF">2014-05-06T11:50:27Z</dcterms:created>
  <dcterms:modified xsi:type="dcterms:W3CDTF">2018-04-04T11:24:51Z</dcterms:modified>
</cp:coreProperties>
</file>