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CCFF99"/>
        </a:solidFill>
      </c:spPr>
    </c:sideWall>
    <c:backWall>
      <c:thickness val="0"/>
      <c:spPr>
        <a:solidFill>
          <a:srgbClr val="CCFF99"/>
        </a:solidFill>
      </c:spPr>
    </c:backWall>
    <c:plotArea>
      <c:layout>
        <c:manualLayout>
          <c:layoutTarget val="inner"/>
          <c:xMode val="edge"/>
          <c:yMode val="edge"/>
          <c:x val="0.16179704967434627"/>
          <c:y val="4.3673665791776027E-2"/>
          <c:w val="0.66172839506172842"/>
          <c:h val="0.721984033245844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804E-2"/>
                  <c:y val="-1.6666666666666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8148148148199E-2"/>
                  <c:y val="-4.722222222222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15854.2</c:v>
                </c:pt>
                <c:pt idx="1">
                  <c:v>37561.9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213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604938271604958E-2"/>
                  <c:y val="-3.8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14276.5</c:v>
                </c:pt>
                <c:pt idx="1">
                  <c:v>44770.5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89E-3"/>
                  <c:y val="-5.277777777777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107E-2"/>
                  <c:y val="-1.9444444444444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18671.3</c:v>
                </c:pt>
                <c:pt idx="1">
                  <c:v>49359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9E-3"/>
                  <c:y val="-9.444466316710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321E-2"/>
                  <c:y val="-2.5000000000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19056.900000000001</c:v>
                </c:pt>
                <c:pt idx="1">
                  <c:v>44968.800000000003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223936"/>
        <c:axId val="93432064"/>
        <c:axId val="0"/>
      </c:bar3DChart>
      <c:catAx>
        <c:axId val="9122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93432064"/>
        <c:crosses val="autoZero"/>
        <c:auto val="1"/>
        <c:lblAlgn val="ctr"/>
        <c:lblOffset val="100"/>
        <c:noMultiLvlLbl val="0"/>
      </c:catAx>
      <c:valAx>
        <c:axId val="934320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1223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Общий </a:t>
            </a:r>
            <a:r>
              <a:rPr lang="ru-RU" dirty="0"/>
              <a:t>объем доходов </a:t>
            </a:r>
            <a:r>
              <a:rPr lang="ru-RU" dirty="0" smtClean="0"/>
              <a:t>19 056,9 </a:t>
            </a: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16795893511162219"/>
          <c:y val="0"/>
        </c:manualLayout>
      </c:layout>
      <c:overlay val="0"/>
    </c:title>
    <c:autoTitleDeleted val="0"/>
    <c:view3D>
      <c:rotX val="3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80648368059303"/>
          <c:y val="0.27324540429485289"/>
          <c:w val="0.84320271350198039"/>
          <c:h val="0.72531536948233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19056.9 тыс. руб.</c:v>
                </c:pt>
              </c:strCache>
            </c:strRef>
          </c:tx>
          <c:explosion val="33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CFF99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  <c:spPr>
              <a:solidFill>
                <a:srgbClr val="00FFCC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УСН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, полученные в виде аренд. платы за зем. участки </c:v>
                </c:pt>
                <c:pt idx="6">
                  <c:v>Дох. от продажи мат. и немат. активов</c:v>
                </c:pt>
                <c:pt idx="7">
                  <c:v>Штрафы, санкции, возмещение ущерба</c:v>
                </c:pt>
                <c:pt idx="8">
                  <c:v>Акцизы по подакцизным товарам</c:v>
                </c:pt>
                <c:pt idx="9">
                  <c:v>Государственная пошлина</c:v>
                </c:pt>
                <c:pt idx="10">
                  <c:v>Доходы от сдачи в аренду муниц. имущества</c:v>
                </c:pt>
                <c:pt idx="11">
                  <c:v>Доходы от компенсации затрат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8511.2000000000007</c:v>
                </c:pt>
                <c:pt idx="1">
                  <c:v>1939.3</c:v>
                </c:pt>
                <c:pt idx="2">
                  <c:v>59.2</c:v>
                </c:pt>
                <c:pt idx="3">
                  <c:v>722.5</c:v>
                </c:pt>
                <c:pt idx="4">
                  <c:v>3643</c:v>
                </c:pt>
                <c:pt idx="5">
                  <c:v>1034.0999999999999</c:v>
                </c:pt>
                <c:pt idx="6">
                  <c:v>624.6</c:v>
                </c:pt>
                <c:pt idx="7">
                  <c:v>70</c:v>
                </c:pt>
                <c:pt idx="8">
                  <c:v>943.3</c:v>
                </c:pt>
                <c:pt idx="9">
                  <c:v>73.400000000000006</c:v>
                </c:pt>
                <c:pt idx="10">
                  <c:v>126.4</c:v>
                </c:pt>
                <c:pt idx="11">
                  <c:v>1309.9000000000001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26054.3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8829.9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13397.8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20285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9397120"/>
        <c:axId val="109398656"/>
        <c:axId val="0"/>
      </c:bar3DChart>
      <c:catAx>
        <c:axId val="109397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398656"/>
        <c:crosses val="autoZero"/>
        <c:auto val="1"/>
        <c:lblAlgn val="ctr"/>
        <c:lblOffset val="100"/>
        <c:noMultiLvlLbl val="0"/>
      </c:catAx>
      <c:valAx>
        <c:axId val="1093986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9397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18797.5</c:v>
                </c:pt>
                <c:pt idx="1">
                  <c:v>17949.900000000001</c:v>
                </c:pt>
                <c:pt idx="2">
                  <c:v>19558.2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27466.7</c:v>
                </c:pt>
                <c:pt idx="1">
                  <c:v>25381.7</c:v>
                </c:pt>
                <c:pt idx="2">
                  <c:v>15979.7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557.20000000000005</c:v>
                </c:pt>
                <c:pt idx="1">
                  <c:v>597.20000000000005</c:v>
                </c:pt>
                <c:pt idx="2">
                  <c:v>617.79999999999995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0653824"/>
        <c:axId val="90655360"/>
        <c:axId val="0"/>
      </c:bar3DChart>
      <c:catAx>
        <c:axId val="90653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90655360"/>
        <c:crosses val="autoZero"/>
        <c:auto val="1"/>
        <c:lblAlgn val="ctr"/>
        <c:lblOffset val="100"/>
        <c:noMultiLvlLbl val="0"/>
      </c:catAx>
      <c:valAx>
        <c:axId val="9065536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90653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FF00"/>
        </a:solidFill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Аварийно-спасательные формирования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477</c:v>
                </c:pt>
                <c:pt idx="1">
                  <c:v>582.70000000000005</c:v>
                </c:pt>
                <c:pt idx="2">
                  <c:v>607.20000000000005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84.4</c:v>
                </c:pt>
                <c:pt idx="1">
                  <c:v>93.4</c:v>
                </c:pt>
                <c:pt idx="2">
                  <c:v>98.1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561.4</c:v>
                </c:pt>
                <c:pt idx="1">
                  <c:v>676.1</c:v>
                </c:pt>
                <c:pt idx="2">
                  <c:v>705.3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90670592"/>
        <c:axId val="90672128"/>
        <c:axId val="93328704"/>
      </c:bar3DChart>
      <c:catAx>
        <c:axId val="9067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90672128"/>
        <c:crosses val="autoZero"/>
        <c:auto val="1"/>
        <c:lblAlgn val="ctr"/>
        <c:lblOffset val="100"/>
        <c:noMultiLvlLbl val="0"/>
      </c:catAx>
      <c:valAx>
        <c:axId val="9067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70592"/>
        <c:crosses val="autoZero"/>
        <c:crossBetween val="between"/>
      </c:valAx>
      <c:serAx>
        <c:axId val="93328704"/>
        <c:scaling>
          <c:orientation val="minMax"/>
        </c:scaling>
        <c:delete val="1"/>
        <c:axPos val="b"/>
        <c:majorTickMark val="out"/>
        <c:minorTickMark val="none"/>
        <c:tickLblPos val="nextTo"/>
        <c:crossAx val="906721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3991</c:v>
                </c:pt>
                <c:pt idx="1">
                  <c:v>1201</c:v>
                </c:pt>
                <c:pt idx="2">
                  <c:v>1326.6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24430</c:v>
                </c:pt>
                <c:pt idx="1">
                  <c:v>16630.2</c:v>
                </c:pt>
                <c:pt idx="2">
                  <c:v>884.2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28425</c:v>
                </c:pt>
                <c:pt idx="1">
                  <c:v>17831.2</c:v>
                </c:pt>
                <c:pt idx="2">
                  <c:v>2210.8000000000002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571136"/>
        <c:axId val="94577024"/>
        <c:axId val="0"/>
      </c:bar3DChart>
      <c:catAx>
        <c:axId val="9457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4577024"/>
        <c:crosses val="autoZero"/>
        <c:auto val="1"/>
        <c:lblAlgn val="ctr"/>
        <c:lblOffset val="100"/>
        <c:noMultiLvlLbl val="0"/>
      </c:catAx>
      <c:valAx>
        <c:axId val="94577024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4571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6260.4</c:v>
                </c:pt>
                <c:pt idx="1">
                  <c:v>7445.5</c:v>
                </c:pt>
                <c:pt idx="2">
                  <c:v>7886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5464.4</c:v>
                </c:pt>
                <c:pt idx="1">
                  <c:v>7324</c:v>
                </c:pt>
                <c:pt idx="2">
                  <c:v>7493.4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599040"/>
        <c:axId val="94600576"/>
        <c:axId val="0"/>
      </c:bar3DChart>
      <c:catAx>
        <c:axId val="9459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94600576"/>
        <c:crosses val="autoZero"/>
        <c:auto val="1"/>
        <c:lblAlgn val="ctr"/>
        <c:lblOffset val="100"/>
        <c:noMultiLvlLbl val="0"/>
      </c:catAx>
      <c:valAx>
        <c:axId val="9460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599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2014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19 056,9 тыс. руб. или 100,2 % к плану. Полученный объем доходов выше уровня прошлого года на 385,6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19 056,9 тыс. руб. или 100,2 % к плану. Полученный объем доходов выше уровня прошлого года на 385,6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2014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0.84975</cdr:x>
      <cdr:y>0.26984</cdr:y>
    </cdr:from>
    <cdr:to>
      <cdr:x>0.96086</cdr:x>
      <cdr:y>0.34796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66646" y="1214446"/>
          <a:ext cx="976309" cy="35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0.82466</cdr:x>
      <cdr:y>0.39063</cdr:y>
    </cdr:from>
    <cdr:to>
      <cdr:x>1</cdr:x>
      <cdr:y>0.51563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786610" y="1785950"/>
          <a:ext cx="1442978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0.87674</cdr:x>
      <cdr:y>0.45313</cdr:y>
    </cdr:from>
    <cdr:to>
      <cdr:x>0.98785</cdr:x>
      <cdr:y>0.5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215238" y="2071702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0.82466</cdr:x>
      <cdr:y>0.8</cdr:y>
    </cdr:from>
    <cdr:to>
      <cdr:x>0.96355</cdr:x>
      <cdr:y>0.92188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786610" y="3657600"/>
          <a:ext cx="1143008" cy="5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0.23438</cdr:y>
    </cdr:from>
    <cdr:to>
      <cdr:x>0.24306</cdr:x>
      <cdr:y>0.38751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107157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0.47743</cdr:x>
      <cdr:y>0.10938</cdr:y>
    </cdr:from>
    <cdr:to>
      <cdr:x>0.74653</cdr:x>
      <cdr:y>0.20313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3929090" y="500066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8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</a:t>
            </a:r>
            <a:r>
              <a:rPr lang="ru-RU" sz="1600" dirty="0" err="1" smtClean="0"/>
              <a:t>Кулешовского</a:t>
            </a:r>
            <a:r>
              <a:rPr lang="ru-RU" sz="1600" dirty="0" smtClean="0"/>
              <a:t> сельского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Кулешовского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сельского поселения  Азовского района за 2014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Мониторинг соблюдения норматива формирования расходов на содержание органов местного самоуправления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39273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основных направлений бюджетной и налоговой политики в 2014 году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17.09.2013 № 128)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02780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Акцизы по подакцизным товарам – 0,01%</a:t>
            </a:r>
          </a:p>
          <a:p>
            <a:r>
              <a:rPr lang="ru-RU" sz="1600" dirty="0" smtClean="0"/>
              <a:t>Налог, взимаемый в связи с применением упрощенной системы налогообложения – 22,5%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Доход от реализации имущества, находящегося в собственности поселений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  <a:p>
            <a:r>
              <a:rPr lang="ru-RU" sz="1600" dirty="0" smtClean="0"/>
              <a:t>Государственная пошлина – 100%</a:t>
            </a:r>
          </a:p>
          <a:p>
            <a:r>
              <a:rPr lang="ru-RU" sz="1600" dirty="0" smtClean="0"/>
              <a:t>Прочие неналоговые доходы – 100%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696679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90" y="1166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сельского поселения в 2014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938679"/>
              </p:ext>
            </p:extLst>
          </p:nvPr>
        </p:nvGraphicFramePr>
        <p:xfrm>
          <a:off x="0" y="1700808"/>
          <a:ext cx="8892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жилищно-коммунальное хозяйство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реализацию федеральных, областных и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60491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Кулешовского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сельского поселения согласно переданным полномочиям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74487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</a:t>
            </a:r>
            <a:r>
              <a:rPr lang="ru-RU" sz="2800" i="1" dirty="0" err="1" smtClean="0">
                <a:solidFill>
                  <a:schemeClr val="accent3">
                    <a:lumMod val="75000"/>
                  </a:schemeClr>
                </a:solidFill>
              </a:rPr>
              <a:t>Кулешовского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сельского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0780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626</TotalTime>
  <Words>342</Words>
  <Application>Microsoft Office PowerPoint</Application>
  <PresentationFormat>Экран (4:3)</PresentationFormat>
  <Paragraphs>42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Кулешовского сельского поселения</vt:lpstr>
      <vt:lpstr>Реализация утвержденных Главой Кулешовского сельского поселения основных направлений бюджетной и налоговой политики в 2014 году  (Постановление от 17.09.2013 № 128)</vt:lpstr>
      <vt:lpstr>Наполняемость местного бюджета от установленных нормативов отчислений </vt:lpstr>
      <vt:lpstr>Динамика доходов бюджета  Кулешовского сельского поселения                                                                  (тыс. руб.)</vt:lpstr>
      <vt:lpstr>  Объем налоговых и неналоговых доходов бюджета Кулешовского сельского поселения в 2014 году  </vt:lpstr>
      <vt:lpstr>Сравнительный анализ расходов Кулешовского сельского поселения на жилищно-коммунальное хозяйство</vt:lpstr>
      <vt:lpstr>Динамика расходов бюджета Кулешовского сельского поселения на реализацию федеральных, областных и муниципальных целевых программ                                                                                  (тыс. руб.)</vt:lpstr>
      <vt:lpstr>Динамика расходов бюджета Кулешовского сельского поселения согласно переданным полномочиям</vt:lpstr>
      <vt:lpstr>Динамика расходов бюджета Кулешовского сельского поселения на дорожное хозяйство</vt:lpstr>
      <vt:lpstr>Мониторинг соблюдения норматива формирования расходов на содержание органов местного самоуправления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Fin</cp:lastModifiedBy>
  <cp:revision>78</cp:revision>
  <dcterms:created xsi:type="dcterms:W3CDTF">2014-05-06T11:50:27Z</dcterms:created>
  <dcterms:modified xsi:type="dcterms:W3CDTF">2015-05-14T05:37:30Z</dcterms:modified>
</cp:coreProperties>
</file>