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FF9999"/>
    <a:srgbClr val="00FFCC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rgbClr val="FFFF99"/>
        </a:solidFill>
      </c:spPr>
    </c:floor>
    <c:sideWall>
      <c:thickness val="0"/>
      <c:spPr>
        <a:solidFill>
          <a:srgbClr val="CCFF99"/>
        </a:solidFill>
      </c:spPr>
    </c:sideWall>
    <c:backWall>
      <c:thickness val="0"/>
      <c:spPr>
        <a:solidFill>
          <a:srgbClr val="CCFF99"/>
        </a:solidFill>
      </c:spPr>
    </c:backWall>
    <c:plotArea>
      <c:layout>
        <c:manualLayout>
          <c:layoutTarget val="inner"/>
          <c:xMode val="edge"/>
          <c:yMode val="edge"/>
          <c:x val="0.16179704967434627"/>
          <c:y val="4.3673665791776027E-2"/>
          <c:w val="0.66172839506172842"/>
          <c:h val="0.7219840332458442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2011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7777777777777804E-2"/>
                  <c:y val="-1.66666666666666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3148148148148199E-2"/>
                  <c:y val="-4.7222222222222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Всего доходов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15854.2</c:v>
                </c:pt>
                <c:pt idx="1">
                  <c:v>37561.9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2012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0864197530864213E-3"/>
                  <c:y val="-2.7777777777777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1604938271604958E-2"/>
                  <c:y val="-3.888888888888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Всего доходов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14276.5</c:v>
                </c:pt>
                <c:pt idx="1">
                  <c:v>44770.5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2013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6296296296296389E-3"/>
                  <c:y val="-5.27777777777777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432098765432107E-2"/>
                  <c:y val="-1.9444444444444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Всего доходов</c:v>
                </c:pt>
              </c:strCache>
            </c:strRef>
          </c:cat>
          <c:val>
            <c:numRef>
              <c:f>Лист1!$D$2:$D$3</c:f>
              <c:numCache>
                <c:formatCode>#,##0.0</c:formatCode>
                <c:ptCount val="2"/>
                <c:pt idx="0">
                  <c:v>18671.3</c:v>
                </c:pt>
                <c:pt idx="1">
                  <c:v>49359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2014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432098765432109E-3"/>
                  <c:y val="-9.44446631671041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6321E-2"/>
                  <c:y val="-2.5000000000000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Всего доходов</c:v>
                </c:pt>
              </c:strCache>
            </c:strRef>
          </c:cat>
          <c:val>
            <c:numRef>
              <c:f>Лист1!$E$2:$E$3</c:f>
              <c:numCache>
                <c:formatCode>#,##0.0</c:formatCode>
                <c:ptCount val="2"/>
                <c:pt idx="0">
                  <c:v>19056.900000000001</c:v>
                </c:pt>
                <c:pt idx="1">
                  <c:v>44968.800000000003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1223936"/>
        <c:axId val="93432064"/>
        <c:axId val="0"/>
      </c:bar3DChart>
      <c:catAx>
        <c:axId val="91223936"/>
        <c:scaling>
          <c:orientation val="minMax"/>
        </c:scaling>
        <c:delete val="0"/>
        <c:axPos val="b"/>
        <c:majorTickMark val="out"/>
        <c:minorTickMark val="none"/>
        <c:tickLblPos val="nextTo"/>
        <c:crossAx val="93432064"/>
        <c:crosses val="autoZero"/>
        <c:auto val="1"/>
        <c:lblAlgn val="ctr"/>
        <c:lblOffset val="100"/>
        <c:noMultiLvlLbl val="0"/>
      </c:catAx>
      <c:valAx>
        <c:axId val="9343206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912239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Общий </a:t>
            </a:r>
            <a:r>
              <a:rPr lang="ru-RU" dirty="0"/>
              <a:t>объем доходов </a:t>
            </a:r>
            <a:r>
              <a:rPr lang="ru-RU" dirty="0" smtClean="0"/>
              <a:t>19 056,9 </a:t>
            </a:r>
            <a:r>
              <a:rPr lang="ru-RU" dirty="0"/>
              <a:t>тыс. руб.</a:t>
            </a:r>
          </a:p>
        </c:rich>
      </c:tx>
      <c:layout>
        <c:manualLayout>
          <c:xMode val="edge"/>
          <c:yMode val="edge"/>
          <c:x val="0.16795893511162219"/>
          <c:y val="0"/>
        </c:manualLayout>
      </c:layout>
      <c:overlay val="0"/>
    </c:title>
    <c:autoTitleDeleted val="0"/>
    <c:view3D>
      <c:rotX val="3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280648368059303"/>
          <c:y val="0.27324540429485289"/>
          <c:w val="0.84320271350198039"/>
          <c:h val="0.7253153694823394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общий объем доходов 19056.9 тыс. руб.</c:v>
                </c:pt>
              </c:strCache>
            </c:strRef>
          </c:tx>
          <c:explosion val="33"/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Pt>
            <c:idx val="3"/>
            <c:bubble3D val="0"/>
            <c:spPr>
              <a:solidFill>
                <a:srgbClr val="CCFF99"/>
              </a:solidFill>
            </c:spPr>
          </c:dPt>
          <c:dPt>
            <c:idx val="5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rgbClr val="FFFF00"/>
              </a:solidFill>
            </c:spPr>
          </c:dPt>
          <c:dPt>
            <c:idx val="8"/>
            <c:bubble3D val="0"/>
            <c:spPr>
              <a:solidFill>
                <a:srgbClr val="00FFCC"/>
              </a:solidFill>
            </c:spPr>
          </c:dPt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Лист1!$A$2:$A$13</c:f>
              <c:strCache>
                <c:ptCount val="12"/>
                <c:pt idx="0">
                  <c:v>НДФЛ</c:v>
                </c:pt>
                <c:pt idx="1">
                  <c:v>УСН</c:v>
                </c:pt>
                <c:pt idx="2">
                  <c:v>ЕСХН</c:v>
                </c:pt>
                <c:pt idx="3">
                  <c:v>Налог на им. Физ. лиц</c:v>
                </c:pt>
                <c:pt idx="4">
                  <c:v>Земельный налог</c:v>
                </c:pt>
                <c:pt idx="5">
                  <c:v>Дох. , полученные в виде аренд. платы за зем. участки </c:v>
                </c:pt>
                <c:pt idx="6">
                  <c:v>Дох. от продажи мат. и немат. активов</c:v>
                </c:pt>
                <c:pt idx="7">
                  <c:v>Штрафы, санкции, возмещение ущерба</c:v>
                </c:pt>
                <c:pt idx="8">
                  <c:v>Акцизы по подакцизным товарам</c:v>
                </c:pt>
                <c:pt idx="9">
                  <c:v>Государственная пошлина</c:v>
                </c:pt>
                <c:pt idx="10">
                  <c:v>Доходы от сдачи в аренду муниц. имущества</c:v>
                </c:pt>
                <c:pt idx="11">
                  <c:v>Доходы от компенсации затрат</c:v>
                </c:pt>
              </c:strCache>
            </c:strRef>
          </c:cat>
          <c:val>
            <c:numRef>
              <c:f>Лист1!$B$2:$B$13</c:f>
              <c:numCache>
                <c:formatCode>#,##0.0</c:formatCode>
                <c:ptCount val="12"/>
                <c:pt idx="0">
                  <c:v>8511.2000000000007</c:v>
                </c:pt>
                <c:pt idx="1">
                  <c:v>1939.3</c:v>
                </c:pt>
                <c:pt idx="2">
                  <c:v>59.2</c:v>
                </c:pt>
                <c:pt idx="3">
                  <c:v>722.5</c:v>
                </c:pt>
                <c:pt idx="4">
                  <c:v>3643</c:v>
                </c:pt>
                <c:pt idx="5">
                  <c:v>1034.0999999999999</c:v>
                </c:pt>
                <c:pt idx="6">
                  <c:v>624.6</c:v>
                </c:pt>
                <c:pt idx="7">
                  <c:v>70</c:v>
                </c:pt>
                <c:pt idx="8">
                  <c:v>943.3</c:v>
                </c:pt>
                <c:pt idx="9">
                  <c:v>73.400000000000006</c:v>
                </c:pt>
                <c:pt idx="10">
                  <c:v>126.4</c:v>
                </c:pt>
                <c:pt idx="11">
                  <c:v>1309.9000000000001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rgbClr val="FFFF99"/>
        </a:solidFill>
      </c:spPr>
    </c:floor>
    <c:sideWall>
      <c:thickness val="0"/>
      <c:spPr>
        <a:solidFill>
          <a:srgbClr val="FFFFCC"/>
        </a:solidFill>
      </c:spPr>
    </c:sideWall>
    <c:backWall>
      <c:thickness val="0"/>
      <c:spPr>
        <a:solidFill>
          <a:srgbClr val="FFFFCC"/>
        </a:soli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2011 г.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тыс. руб.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26054.3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2012г.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тыс. руб.</c:v>
                </c:pt>
              </c:strCache>
            </c:strRef>
          </c:cat>
          <c:val>
            <c:numRef>
              <c:f>Лист1!$C$2</c:f>
              <c:numCache>
                <c:formatCode>#,##0.0</c:formatCode>
                <c:ptCount val="1"/>
                <c:pt idx="0">
                  <c:v>8829.9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2013г.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тыс. руб.</c:v>
                </c:pt>
              </c:strCache>
            </c:strRef>
          </c:cat>
          <c:val>
            <c:numRef>
              <c:f>Лист1!$D$2</c:f>
              <c:numCache>
                <c:formatCode>#,##0.0</c:formatCode>
                <c:ptCount val="1"/>
                <c:pt idx="0">
                  <c:v>13397.8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2014г.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тыс. руб.</c:v>
                </c:pt>
              </c:strCache>
            </c:strRef>
          </c:cat>
          <c:val>
            <c:numRef>
              <c:f>Лист1!$E$2</c:f>
              <c:numCache>
                <c:formatCode>#,##0.0</c:formatCode>
                <c:ptCount val="1"/>
                <c:pt idx="0">
                  <c:v>20285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09397120"/>
        <c:axId val="109398656"/>
        <c:axId val="0"/>
      </c:bar3DChart>
      <c:catAx>
        <c:axId val="109397120"/>
        <c:scaling>
          <c:orientation val="minMax"/>
        </c:scaling>
        <c:delete val="0"/>
        <c:axPos val="b"/>
        <c:majorTickMark val="out"/>
        <c:minorTickMark val="none"/>
        <c:tickLblPos val="nextTo"/>
        <c:crossAx val="109398656"/>
        <c:crosses val="autoZero"/>
        <c:auto val="1"/>
        <c:lblAlgn val="ctr"/>
        <c:lblOffset val="100"/>
        <c:noMultiLvlLbl val="0"/>
      </c:catAx>
      <c:valAx>
        <c:axId val="10939865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10939712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title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  <c:spPr>
        <a:solidFill>
          <a:schemeClr val="accent1">
            <a:lumMod val="20000"/>
            <a:lumOff val="80000"/>
          </a:schemeClr>
        </a:solidFill>
      </c:spPr>
    </c:floor>
    <c:sideWall>
      <c:thickness val="0"/>
      <c:spPr>
        <a:solidFill>
          <a:schemeClr val="accent6">
            <a:lumMod val="20000"/>
            <a:lumOff val="80000"/>
          </a:schemeClr>
        </a:solidFill>
        <a:scene3d>
          <a:camera prst="orthographicFront"/>
          <a:lightRig rig="threePt" dir="t"/>
        </a:scene3d>
        <a:sp3d/>
      </c:spPr>
    </c:sideWall>
    <c:backWall>
      <c:thickness val="0"/>
      <c:spPr>
        <a:solidFill>
          <a:schemeClr val="accent6">
            <a:lumMod val="20000"/>
            <a:lumOff val="80000"/>
          </a:schemeClr>
        </a:solidFill>
        <a:scene3d>
          <a:camera prst="orthographicFront"/>
          <a:lightRig rig="threePt" dir="t"/>
        </a:scene3d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2012г.</c:v>
                </c:pt>
                <c:pt idx="1">
                  <c:v>2013г.</c:v>
                </c:pt>
                <c:pt idx="2">
                  <c:v>2014г.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18797.5</c:v>
                </c:pt>
                <c:pt idx="1">
                  <c:v>17949.900000000001</c:v>
                </c:pt>
                <c:pt idx="2">
                  <c:v>19558.2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2012г.</c:v>
                </c:pt>
                <c:pt idx="1">
                  <c:v>2013г.</c:v>
                </c:pt>
                <c:pt idx="2">
                  <c:v>2014г.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27466.7</c:v>
                </c:pt>
                <c:pt idx="1">
                  <c:v>25381.7</c:v>
                </c:pt>
                <c:pt idx="2">
                  <c:v>15979.7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Федеральный бюджет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2012г.</c:v>
                </c:pt>
                <c:pt idx="1">
                  <c:v>2013г.</c:v>
                </c:pt>
                <c:pt idx="2">
                  <c:v>2014г.</c:v>
                </c:pt>
              </c:strCache>
            </c:strRef>
          </c:cat>
          <c:val>
            <c:numRef>
              <c:f>Лист1!$D$2:$D$4</c:f>
              <c:numCache>
                <c:formatCode>#,##0.0</c:formatCode>
                <c:ptCount val="3"/>
                <c:pt idx="0">
                  <c:v>557.20000000000005</c:v>
                </c:pt>
                <c:pt idx="1">
                  <c:v>597.20000000000005</c:v>
                </c:pt>
                <c:pt idx="2">
                  <c:v>617.79999999999995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cylinder"/>
        <c:axId val="90653824"/>
        <c:axId val="90655360"/>
        <c:axId val="0"/>
      </c:bar3DChart>
      <c:catAx>
        <c:axId val="90653824"/>
        <c:scaling>
          <c:orientation val="minMax"/>
        </c:scaling>
        <c:delete val="0"/>
        <c:axPos val="b"/>
        <c:majorTickMark val="none"/>
        <c:minorTickMark val="none"/>
        <c:tickLblPos val="nextTo"/>
        <c:crossAx val="90655360"/>
        <c:crosses val="autoZero"/>
        <c:auto val="1"/>
        <c:lblAlgn val="ctr"/>
        <c:lblOffset val="100"/>
        <c:noMultiLvlLbl val="0"/>
      </c:catAx>
      <c:valAx>
        <c:axId val="90655360"/>
        <c:scaling>
          <c:orientation val="minMax"/>
        </c:scaling>
        <c:delete val="0"/>
        <c:axPos val="l"/>
        <c:majorGridlines/>
        <c:numFmt formatCode="#,##0.0" sourceLinked="1"/>
        <c:majorTickMark val="none"/>
        <c:minorTickMark val="none"/>
        <c:tickLblPos val="nextTo"/>
        <c:crossAx val="906538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solidFill>
          <a:srgbClr val="FFFF00"/>
        </a:solidFill>
      </c:spPr>
    </c:floor>
    <c:sideWall>
      <c:thickness val="0"/>
      <c:spPr>
        <a:solidFill>
          <a:schemeClr val="accent1">
            <a:lumMod val="20000"/>
            <a:lumOff val="80000"/>
          </a:schemeClr>
        </a:solidFill>
      </c:spPr>
    </c:sideWall>
    <c:backWall>
      <c:thickness val="0"/>
      <c:spPr>
        <a:solidFill>
          <a:schemeClr val="accent1">
            <a:lumMod val="20000"/>
            <a:lumOff val="80000"/>
          </a:schemeClr>
        </a:solidFill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Аварийно-спасательные формирования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Лист1!$A$2:$A$5</c:f>
              <c:strCache>
                <c:ptCount val="3"/>
                <c:pt idx="0">
                  <c:v>2012г.</c:v>
                </c:pt>
                <c:pt idx="1">
                  <c:v>2013г.</c:v>
                </c:pt>
                <c:pt idx="2">
                  <c:v>2014г.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477</c:v>
                </c:pt>
                <c:pt idx="1">
                  <c:v>582.70000000000005</c:v>
                </c:pt>
                <c:pt idx="2">
                  <c:v>607.20000000000005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Градостроительство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strRef>
              <c:f>Лист1!$A$2:$A$5</c:f>
              <c:strCache>
                <c:ptCount val="3"/>
                <c:pt idx="0">
                  <c:v>2012г.</c:v>
                </c:pt>
                <c:pt idx="1">
                  <c:v>2013г.</c:v>
                </c:pt>
                <c:pt idx="2">
                  <c:v>2014г.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84.4</c:v>
                </c:pt>
                <c:pt idx="1">
                  <c:v>93.4</c:v>
                </c:pt>
                <c:pt idx="2">
                  <c:v>98.1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Всего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2012г.</c:v>
                </c:pt>
                <c:pt idx="1">
                  <c:v>2013г.</c:v>
                </c:pt>
                <c:pt idx="2">
                  <c:v>2014г.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561.4</c:v>
                </c:pt>
                <c:pt idx="1">
                  <c:v>676.1</c:v>
                </c:pt>
                <c:pt idx="2">
                  <c:v>705.3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90670592"/>
        <c:axId val="90672128"/>
        <c:axId val="93328704"/>
      </c:bar3DChart>
      <c:catAx>
        <c:axId val="90670592"/>
        <c:scaling>
          <c:orientation val="minMax"/>
        </c:scaling>
        <c:delete val="0"/>
        <c:axPos val="b"/>
        <c:majorTickMark val="out"/>
        <c:minorTickMark val="none"/>
        <c:tickLblPos val="nextTo"/>
        <c:crossAx val="90672128"/>
        <c:crosses val="autoZero"/>
        <c:auto val="1"/>
        <c:lblAlgn val="ctr"/>
        <c:lblOffset val="100"/>
        <c:noMultiLvlLbl val="0"/>
      </c:catAx>
      <c:valAx>
        <c:axId val="906721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670592"/>
        <c:crosses val="autoZero"/>
        <c:crossBetween val="between"/>
      </c:valAx>
      <c:serAx>
        <c:axId val="93328704"/>
        <c:scaling>
          <c:orientation val="minMax"/>
        </c:scaling>
        <c:delete val="1"/>
        <c:axPos val="b"/>
        <c:majorTickMark val="out"/>
        <c:minorTickMark val="none"/>
        <c:tickLblPos val="nextTo"/>
        <c:crossAx val="90672128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  <c:invertIfNegative val="0"/>
          <c:cat>
            <c:strRef>
              <c:f>Лист1!$A$2:$A$4</c:f>
              <c:strCache>
                <c:ptCount val="3"/>
                <c:pt idx="0">
                  <c:v>2012г.</c:v>
                </c:pt>
                <c:pt idx="1">
                  <c:v>2013г.</c:v>
                </c:pt>
                <c:pt idx="2">
                  <c:v>2014г.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3991</c:v>
                </c:pt>
                <c:pt idx="1">
                  <c:v>1201</c:v>
                </c:pt>
                <c:pt idx="2">
                  <c:v>1326.6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Лист1!$A$2:$A$4</c:f>
              <c:strCache>
                <c:ptCount val="3"/>
                <c:pt idx="0">
                  <c:v>2012г.</c:v>
                </c:pt>
                <c:pt idx="1">
                  <c:v>2013г.</c:v>
                </c:pt>
                <c:pt idx="2">
                  <c:v>2014г.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24430</c:v>
                </c:pt>
                <c:pt idx="1">
                  <c:v>16630.2</c:v>
                </c:pt>
                <c:pt idx="2">
                  <c:v>884.2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Всего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invertIfNegative val="0"/>
          <c:cat>
            <c:strRef>
              <c:f>Лист1!$A$2:$A$4</c:f>
              <c:strCache>
                <c:ptCount val="3"/>
                <c:pt idx="0">
                  <c:v>2012г.</c:v>
                </c:pt>
                <c:pt idx="1">
                  <c:v>2013г.</c:v>
                </c:pt>
                <c:pt idx="2">
                  <c:v>2014г.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28425</c:v>
                </c:pt>
                <c:pt idx="1">
                  <c:v>17831.2</c:v>
                </c:pt>
                <c:pt idx="2">
                  <c:v>2210.8000000000002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4571136"/>
        <c:axId val="94577024"/>
        <c:axId val="0"/>
      </c:bar3DChart>
      <c:catAx>
        <c:axId val="94571136"/>
        <c:scaling>
          <c:orientation val="minMax"/>
        </c:scaling>
        <c:delete val="0"/>
        <c:axPos val="b"/>
        <c:majorTickMark val="out"/>
        <c:minorTickMark val="none"/>
        <c:tickLblPos val="nextTo"/>
        <c:crossAx val="94577024"/>
        <c:crosses val="autoZero"/>
        <c:auto val="1"/>
        <c:lblAlgn val="ctr"/>
        <c:lblOffset val="100"/>
        <c:noMultiLvlLbl val="0"/>
      </c:catAx>
      <c:valAx>
        <c:axId val="94577024"/>
        <c:scaling>
          <c:orientation val="minMax"/>
        </c:scaling>
        <c:delete val="0"/>
        <c:axPos val="l"/>
        <c:majorGridlines>
          <c:spPr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945711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cat>
            <c:strRef>
              <c:f>Лист1!$A$2:$A$4</c:f>
              <c:strCache>
                <c:ptCount val="3"/>
                <c:pt idx="0">
                  <c:v>2012г.</c:v>
                </c:pt>
                <c:pt idx="1">
                  <c:v>2013г.</c:v>
                </c:pt>
                <c:pt idx="2">
                  <c:v>2014г.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6260.4</c:v>
                </c:pt>
                <c:pt idx="1">
                  <c:v>7445.5</c:v>
                </c:pt>
                <c:pt idx="2">
                  <c:v>7886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2012г.</c:v>
                </c:pt>
                <c:pt idx="1">
                  <c:v>2013г.</c:v>
                </c:pt>
                <c:pt idx="2">
                  <c:v>2014г.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5464.4</c:v>
                </c:pt>
                <c:pt idx="1">
                  <c:v>7324</c:v>
                </c:pt>
                <c:pt idx="2">
                  <c:v>7493.4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4599040"/>
        <c:axId val="94600576"/>
        <c:axId val="0"/>
      </c:bar3DChart>
      <c:catAx>
        <c:axId val="94599040"/>
        <c:scaling>
          <c:orientation val="minMax"/>
        </c:scaling>
        <c:delete val="0"/>
        <c:axPos val="b"/>
        <c:majorTickMark val="out"/>
        <c:minorTickMark val="none"/>
        <c:tickLblPos val="nextTo"/>
        <c:crossAx val="94600576"/>
        <c:crosses val="autoZero"/>
        <c:auto val="1"/>
        <c:lblAlgn val="ctr"/>
        <c:lblOffset val="100"/>
        <c:noMultiLvlLbl val="0"/>
      </c:catAx>
      <c:valAx>
        <c:axId val="94600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45990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8360F0-13B0-4562-9170-9E3E499123E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8ED272-3CD2-4C12-87DA-E07FEB250EB1}">
      <dgm:prSet phldrT="[Текст]" custT="1"/>
      <dgm:spPr/>
      <dgm:t>
        <a:bodyPr/>
        <a:lstStyle/>
        <a:p>
          <a:r>
            <a:rPr lang="ru-RU" sz="2800" b="1" i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Направления бюджетной политики</a:t>
          </a:r>
          <a:endParaRPr lang="ru-RU" sz="2800" b="1" i="1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8F70628-794D-472D-A2AE-74BD3496291B}" type="parTrans" cxnId="{2975CB99-46F0-4FC8-986B-785E1A62DFCA}">
      <dgm:prSet/>
      <dgm:spPr/>
      <dgm:t>
        <a:bodyPr/>
        <a:lstStyle/>
        <a:p>
          <a:endParaRPr lang="ru-RU"/>
        </a:p>
      </dgm:t>
    </dgm:pt>
    <dgm:pt modelId="{E3984BE5-749D-4CC0-990C-9F74C0DF07D4}" type="sibTrans" cxnId="{2975CB99-46F0-4FC8-986B-785E1A62DFCA}">
      <dgm:prSet/>
      <dgm:spPr/>
      <dgm:t>
        <a:bodyPr/>
        <a:lstStyle/>
        <a:p>
          <a:endParaRPr lang="ru-RU"/>
        </a:p>
      </dgm:t>
    </dgm:pt>
    <dgm:pt modelId="{C1D03200-F847-4C85-BDE1-75313FF1AC7C}">
      <dgm:prSet phldrT="[Текст]" custT="1"/>
      <dgm:spPr/>
      <dgm:t>
        <a:bodyPr/>
        <a:lstStyle/>
        <a:p>
          <a:r>
            <a:rPr lang="ru-RU" sz="2800" b="0" i="1" dirty="0" smtClean="0">
              <a:latin typeface="Times New Roman" pitchFamily="18" charset="0"/>
              <a:cs typeface="Times New Roman" pitchFamily="18" charset="0"/>
            </a:rPr>
            <a:t>Наращивание налогового потенциала сельского поселения</a:t>
          </a:r>
          <a:endParaRPr lang="ru-RU" sz="2800" b="0" i="1" dirty="0">
            <a:latin typeface="Times New Roman" pitchFamily="18" charset="0"/>
            <a:cs typeface="Times New Roman" pitchFamily="18" charset="0"/>
          </a:endParaRPr>
        </a:p>
      </dgm:t>
    </dgm:pt>
    <dgm:pt modelId="{AA9921B5-EE27-4001-BEF2-C9E3ED987961}" type="parTrans" cxnId="{B7AAC202-9703-45AF-8704-6E9DB544182E}">
      <dgm:prSet/>
      <dgm:spPr/>
      <dgm:t>
        <a:bodyPr/>
        <a:lstStyle/>
        <a:p>
          <a:endParaRPr lang="ru-RU"/>
        </a:p>
      </dgm:t>
    </dgm:pt>
    <dgm:pt modelId="{616F80F5-76C2-4BCE-A332-268420D294BD}" type="sibTrans" cxnId="{B7AAC202-9703-45AF-8704-6E9DB544182E}">
      <dgm:prSet/>
      <dgm:spPr/>
      <dgm:t>
        <a:bodyPr/>
        <a:lstStyle/>
        <a:p>
          <a:endParaRPr lang="ru-RU"/>
        </a:p>
      </dgm:t>
    </dgm:pt>
    <dgm:pt modelId="{A30F3A8D-B126-4D92-BB56-4D992CC1A9F3}">
      <dgm:prSet phldrT="[Текст]" custT="1"/>
      <dgm:spPr/>
      <dgm:t>
        <a:bodyPr/>
        <a:lstStyle/>
        <a:p>
          <a:r>
            <a:rPr lang="ru-RU" sz="2400" b="1" i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Результаты исполнения по бюджету </a:t>
          </a:r>
          <a:r>
            <a:rPr lang="ru-RU" sz="2400" b="1" i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Кулешовского</a:t>
          </a:r>
          <a:r>
            <a:rPr lang="ru-RU" sz="2400" b="1" i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сельского поселения Азовского района в 2014 году</a:t>
          </a:r>
          <a:endParaRPr lang="ru-RU" sz="2400" b="1" i="1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5C7973F3-C287-47FB-A496-63C1DFB58290}" type="parTrans" cxnId="{B307B299-937A-467C-855A-4D4DABF77EEF}">
      <dgm:prSet/>
      <dgm:spPr/>
      <dgm:t>
        <a:bodyPr/>
        <a:lstStyle/>
        <a:p>
          <a:endParaRPr lang="ru-RU"/>
        </a:p>
      </dgm:t>
    </dgm:pt>
    <dgm:pt modelId="{5A345152-AFB7-495B-8C80-463068823280}" type="sibTrans" cxnId="{B307B299-937A-467C-855A-4D4DABF77EEF}">
      <dgm:prSet/>
      <dgm:spPr/>
      <dgm:t>
        <a:bodyPr/>
        <a:lstStyle/>
        <a:p>
          <a:endParaRPr lang="ru-RU"/>
        </a:p>
      </dgm:t>
    </dgm:pt>
    <dgm:pt modelId="{A520C879-A2C5-425E-B176-D27882CEA366}">
      <dgm:prSet phldrT="[Текст]" custT="1"/>
      <dgm:spPr/>
      <dgm:t>
        <a:bodyPr/>
        <a:lstStyle/>
        <a:p>
          <a:pPr algn="l"/>
          <a:r>
            <a:rPr lang="ru-RU" sz="2200" b="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Собственные доходы по налоговым и неналоговым поступлениям бюджета </a:t>
          </a:r>
          <a:r>
            <a:rPr lang="ru-RU" sz="2200" b="0" i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Кулешовского</a:t>
          </a:r>
          <a:r>
            <a:rPr lang="ru-RU" sz="2200" b="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сельского поселения Азовского района составили 19 056,9 тыс. руб. или 100,2 % к плану. Полученный объем доходов выше уровня прошлого года на 385,6 тыс. руб.</a:t>
          </a:r>
          <a:endParaRPr lang="ru-RU" sz="2200" b="0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9CFC9D3-52F4-4164-9CB6-080D22C5F102}" type="parTrans" cxnId="{6DCF58E7-2FA3-4FD6-BA1E-CB835BDCA32E}">
      <dgm:prSet/>
      <dgm:spPr/>
      <dgm:t>
        <a:bodyPr/>
        <a:lstStyle/>
        <a:p>
          <a:endParaRPr lang="ru-RU"/>
        </a:p>
      </dgm:t>
    </dgm:pt>
    <dgm:pt modelId="{11052705-E2A2-4876-BAB4-BE45F390E7E6}" type="sibTrans" cxnId="{6DCF58E7-2FA3-4FD6-BA1E-CB835BDCA32E}">
      <dgm:prSet/>
      <dgm:spPr/>
      <dgm:t>
        <a:bodyPr/>
        <a:lstStyle/>
        <a:p>
          <a:endParaRPr lang="ru-RU"/>
        </a:p>
      </dgm:t>
    </dgm:pt>
    <dgm:pt modelId="{A08F7EF3-18D6-4661-B613-B490162EE8A2}" type="pres">
      <dgm:prSet presAssocID="{FE8360F0-13B0-4562-9170-9E3E499123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899F2A-CBC2-4B52-BDA1-61CCE675EA83}" type="pres">
      <dgm:prSet presAssocID="{258ED272-3CD2-4C12-87DA-E07FEB250EB1}" presName="linNode" presStyleCnt="0"/>
      <dgm:spPr/>
    </dgm:pt>
    <dgm:pt modelId="{345D0B5E-A1DE-4536-B3A5-A72C5E6DA05F}" type="pres">
      <dgm:prSet presAssocID="{258ED272-3CD2-4C12-87DA-E07FEB250EB1}" presName="parentText" presStyleLbl="node1" presStyleIdx="0" presStyleCnt="2" custScaleY="60123" custLinFactNeighborY="-8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3D27BE-9460-4FA5-8071-996AA45C078F}" type="pres">
      <dgm:prSet presAssocID="{258ED272-3CD2-4C12-87DA-E07FEB250EB1}" presName="descendantText" presStyleLbl="alignAccFollowNode1" presStyleIdx="0" presStyleCnt="2" custScaleY="662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55B5F6-BAC2-49AE-A95A-DF7CB34DC17E}" type="pres">
      <dgm:prSet presAssocID="{E3984BE5-749D-4CC0-990C-9F74C0DF07D4}" presName="sp" presStyleCnt="0"/>
      <dgm:spPr/>
    </dgm:pt>
    <dgm:pt modelId="{4C4346F2-2731-4DD3-8653-6599F3C4EC58}" type="pres">
      <dgm:prSet presAssocID="{A30F3A8D-B126-4D92-BB56-4D992CC1A9F3}" presName="linNode" presStyleCnt="0"/>
      <dgm:spPr/>
    </dgm:pt>
    <dgm:pt modelId="{5E48308C-54F6-450C-90F7-201BFBA14C42}" type="pres">
      <dgm:prSet presAssocID="{A30F3A8D-B126-4D92-BB56-4D992CC1A9F3}" presName="parentText" presStyleLbl="node1" presStyleIdx="1" presStyleCnt="2" custScaleY="1360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57F12D-F5EF-47CC-9BB1-1EB6C75068BD}" type="pres">
      <dgm:prSet presAssocID="{A30F3A8D-B126-4D92-BB56-4D992CC1A9F3}" presName="descendantText" presStyleLbl="alignAccFollowNode1" presStyleIdx="1" presStyleCnt="2" custScaleY="1624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AAAF82-00EE-4C21-956A-25C317180AAA}" type="presOf" srcId="{A30F3A8D-B126-4D92-BB56-4D992CC1A9F3}" destId="{5E48308C-54F6-450C-90F7-201BFBA14C42}" srcOrd="0" destOrd="0" presId="urn:microsoft.com/office/officeart/2005/8/layout/vList5"/>
    <dgm:cxn modelId="{6DCF58E7-2FA3-4FD6-BA1E-CB835BDCA32E}" srcId="{A30F3A8D-B126-4D92-BB56-4D992CC1A9F3}" destId="{A520C879-A2C5-425E-B176-D27882CEA366}" srcOrd="0" destOrd="0" parTransId="{F9CFC9D3-52F4-4164-9CB6-080D22C5F102}" sibTransId="{11052705-E2A2-4876-BAB4-BE45F390E7E6}"/>
    <dgm:cxn modelId="{2975CB99-46F0-4FC8-986B-785E1A62DFCA}" srcId="{FE8360F0-13B0-4562-9170-9E3E499123EA}" destId="{258ED272-3CD2-4C12-87DA-E07FEB250EB1}" srcOrd="0" destOrd="0" parTransId="{C8F70628-794D-472D-A2AE-74BD3496291B}" sibTransId="{E3984BE5-749D-4CC0-990C-9F74C0DF07D4}"/>
    <dgm:cxn modelId="{5D3D93A6-AB95-4A70-8130-5F8D07ADA12E}" type="presOf" srcId="{258ED272-3CD2-4C12-87DA-E07FEB250EB1}" destId="{345D0B5E-A1DE-4536-B3A5-A72C5E6DA05F}" srcOrd="0" destOrd="0" presId="urn:microsoft.com/office/officeart/2005/8/layout/vList5"/>
    <dgm:cxn modelId="{E3AFF7FC-2092-4831-BF93-19F5ABBFCFFE}" type="presOf" srcId="{C1D03200-F847-4C85-BDE1-75313FF1AC7C}" destId="{AE3D27BE-9460-4FA5-8071-996AA45C078F}" srcOrd="0" destOrd="0" presId="urn:microsoft.com/office/officeart/2005/8/layout/vList5"/>
    <dgm:cxn modelId="{11C59005-67CD-4F0C-96DC-FA252C73FABB}" type="presOf" srcId="{FE8360F0-13B0-4562-9170-9E3E499123EA}" destId="{A08F7EF3-18D6-4661-B613-B490162EE8A2}" srcOrd="0" destOrd="0" presId="urn:microsoft.com/office/officeart/2005/8/layout/vList5"/>
    <dgm:cxn modelId="{B307B299-937A-467C-855A-4D4DABF77EEF}" srcId="{FE8360F0-13B0-4562-9170-9E3E499123EA}" destId="{A30F3A8D-B126-4D92-BB56-4D992CC1A9F3}" srcOrd="1" destOrd="0" parTransId="{5C7973F3-C287-47FB-A496-63C1DFB58290}" sibTransId="{5A345152-AFB7-495B-8C80-463068823280}"/>
    <dgm:cxn modelId="{B7AAC202-9703-45AF-8704-6E9DB544182E}" srcId="{258ED272-3CD2-4C12-87DA-E07FEB250EB1}" destId="{C1D03200-F847-4C85-BDE1-75313FF1AC7C}" srcOrd="0" destOrd="0" parTransId="{AA9921B5-EE27-4001-BEF2-C9E3ED987961}" sibTransId="{616F80F5-76C2-4BCE-A332-268420D294BD}"/>
    <dgm:cxn modelId="{DF17247F-CD03-4F8D-B731-2A353F34D6DB}" type="presOf" srcId="{A520C879-A2C5-425E-B176-D27882CEA366}" destId="{E857F12D-F5EF-47CC-9BB1-1EB6C75068BD}" srcOrd="0" destOrd="0" presId="urn:microsoft.com/office/officeart/2005/8/layout/vList5"/>
    <dgm:cxn modelId="{79A595F7-81EE-41A6-BFCC-C8BF0C8FF946}" type="presParOf" srcId="{A08F7EF3-18D6-4661-B613-B490162EE8A2}" destId="{FF899F2A-CBC2-4B52-BDA1-61CCE675EA83}" srcOrd="0" destOrd="0" presId="urn:microsoft.com/office/officeart/2005/8/layout/vList5"/>
    <dgm:cxn modelId="{C90FC276-1E5E-4A0B-BCB2-A23224D3A763}" type="presParOf" srcId="{FF899F2A-CBC2-4B52-BDA1-61CCE675EA83}" destId="{345D0B5E-A1DE-4536-B3A5-A72C5E6DA05F}" srcOrd="0" destOrd="0" presId="urn:microsoft.com/office/officeart/2005/8/layout/vList5"/>
    <dgm:cxn modelId="{8FD03552-09C5-49CC-BB3E-1BF737857AC3}" type="presParOf" srcId="{FF899F2A-CBC2-4B52-BDA1-61CCE675EA83}" destId="{AE3D27BE-9460-4FA5-8071-996AA45C078F}" srcOrd="1" destOrd="0" presId="urn:microsoft.com/office/officeart/2005/8/layout/vList5"/>
    <dgm:cxn modelId="{D5583729-70F2-427F-B920-B384A4FDD8F5}" type="presParOf" srcId="{A08F7EF3-18D6-4661-B613-B490162EE8A2}" destId="{8955B5F6-BAC2-49AE-A95A-DF7CB34DC17E}" srcOrd="1" destOrd="0" presId="urn:microsoft.com/office/officeart/2005/8/layout/vList5"/>
    <dgm:cxn modelId="{EB22C664-78FE-411B-BA4A-C18155DAD4A6}" type="presParOf" srcId="{A08F7EF3-18D6-4661-B613-B490162EE8A2}" destId="{4C4346F2-2731-4DD3-8653-6599F3C4EC58}" srcOrd="2" destOrd="0" presId="urn:microsoft.com/office/officeart/2005/8/layout/vList5"/>
    <dgm:cxn modelId="{04D855BC-B59F-445A-83B1-37DC6148CDCB}" type="presParOf" srcId="{4C4346F2-2731-4DD3-8653-6599F3C4EC58}" destId="{5E48308C-54F6-450C-90F7-201BFBA14C42}" srcOrd="0" destOrd="0" presId="urn:microsoft.com/office/officeart/2005/8/layout/vList5"/>
    <dgm:cxn modelId="{4AFF65C0-3C45-4873-AA10-E7D536A75612}" type="presParOf" srcId="{4C4346F2-2731-4DD3-8653-6599F3C4EC58}" destId="{E857F12D-F5EF-47CC-9BB1-1EB6C75068B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3D27BE-9460-4FA5-8071-996AA45C078F}">
      <dsp:nvSpPr>
        <dsp:cNvPr id="0" name=""/>
        <dsp:cNvSpPr/>
      </dsp:nvSpPr>
      <dsp:spPr>
        <a:xfrm rot="5400000">
          <a:off x="4994733" y="-1948981"/>
          <a:ext cx="120278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0" i="1" kern="1200" dirty="0" smtClean="0">
              <a:latin typeface="Times New Roman" pitchFamily="18" charset="0"/>
              <a:cs typeface="Times New Roman" pitchFamily="18" charset="0"/>
            </a:rPr>
            <a:t>Наращивание налогового потенциала сельского поселения</a:t>
          </a:r>
          <a:endParaRPr lang="ru-RU" sz="2800" b="0" i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962656" y="141811"/>
        <a:ext cx="5208229" cy="1085359"/>
      </dsp:txXfrm>
    </dsp:sp>
    <dsp:sp modelId="{345D0B5E-A1DE-4536-B3A5-A72C5E6DA05F}">
      <dsp:nvSpPr>
        <dsp:cNvPr id="0" name=""/>
        <dsp:cNvSpPr/>
      </dsp:nvSpPr>
      <dsp:spPr>
        <a:xfrm>
          <a:off x="0" y="6"/>
          <a:ext cx="2962656" cy="13650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Направления бюджетной политики</a:t>
          </a:r>
          <a:endParaRPr lang="ru-RU" sz="2800" b="1" i="1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6635" y="66641"/>
        <a:ext cx="2829386" cy="1231746"/>
      </dsp:txXfrm>
    </dsp:sp>
    <dsp:sp modelId="{E857F12D-F5EF-47CC-9BB1-1EB6C75068BD}">
      <dsp:nvSpPr>
        <dsp:cNvPr id="0" name=""/>
        <dsp:cNvSpPr/>
      </dsp:nvSpPr>
      <dsp:spPr>
        <a:xfrm rot="5400000">
          <a:off x="4115338" y="394367"/>
          <a:ext cx="2950649" cy="52618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0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Собственные доходы по налоговым и неналоговым поступлениям бюджета </a:t>
          </a:r>
          <a:r>
            <a:rPr lang="ru-RU" sz="2200" b="0" i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Кулешовского</a:t>
          </a:r>
          <a:r>
            <a:rPr lang="ru-RU" sz="2200" b="0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сельского поселения Азовского района составили 19 056,9 тыс. руб. или 100,2 % к плану. Полученный объем доходов выше уровня прошлого года на 385,6 тыс. руб.</a:t>
          </a:r>
          <a:endParaRPr lang="ru-RU" sz="2200" b="0" i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2959763" y="1693982"/>
        <a:ext cx="5117761" cy="2662571"/>
      </dsp:txXfrm>
    </dsp:sp>
    <dsp:sp modelId="{5E48308C-54F6-450C-90F7-201BFBA14C42}">
      <dsp:nvSpPr>
        <dsp:cNvPr id="0" name=""/>
        <dsp:cNvSpPr/>
      </dsp:nvSpPr>
      <dsp:spPr>
        <a:xfrm>
          <a:off x="0" y="1480517"/>
          <a:ext cx="2959762" cy="3089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Результаты исполнения по бюджету </a:t>
          </a:r>
          <a:r>
            <a:rPr lang="ru-RU" sz="2400" b="1" i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Кулешовского</a:t>
          </a:r>
          <a:r>
            <a:rPr lang="ru-RU" sz="2400" b="1" i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сельского поселения Азовского района в 2014 году</a:t>
          </a:r>
          <a:endParaRPr lang="ru-RU" sz="2400" b="1" i="1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4484" y="1625001"/>
        <a:ext cx="2670794" cy="28005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16" name="Прямая соединительная линия 15"/>
        <cdr:cNvSpPr/>
      </cdr:nvSpPr>
      <cdr:spPr>
        <a:xfrm xmlns:a="http://schemas.openxmlformats.org/drawingml/2006/main" flipV="1">
          <a:off x="-500034" y="-1928802"/>
          <a:ext cx="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0.84975</cdr:x>
      <cdr:y>0.26984</cdr:y>
    </cdr:from>
    <cdr:to>
      <cdr:x>0.96086</cdr:x>
      <cdr:y>0.34796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7466646" y="1214446"/>
          <a:ext cx="976309" cy="3515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24" name="Прямая соединительная линия 23"/>
        <cdr:cNvSpPr/>
      </cdr:nvSpPr>
      <cdr:spPr>
        <a:xfrm xmlns:a="http://schemas.openxmlformats.org/drawingml/2006/main">
          <a:off x="-500034" y="-1928802"/>
          <a:ext cx="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0.82466</cdr:x>
      <cdr:y>0.39063</cdr:y>
    </cdr:from>
    <cdr:to>
      <cdr:x>1</cdr:x>
      <cdr:y>0.51563</cdr:y>
    </cdr:to>
    <cdr:sp macro="" textlink="">
      <cdr:nvSpPr>
        <cdr:cNvPr id="27" name="TextBox 26"/>
        <cdr:cNvSpPr txBox="1"/>
      </cdr:nvSpPr>
      <cdr:spPr>
        <a:xfrm xmlns:a="http://schemas.openxmlformats.org/drawingml/2006/main">
          <a:off x="6786610" y="1785950"/>
          <a:ext cx="1442978" cy="571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0.87674</cdr:x>
      <cdr:y>0.45313</cdr:y>
    </cdr:from>
    <cdr:to>
      <cdr:x>0.98785</cdr:x>
      <cdr:y>0.5</cdr:y>
    </cdr:to>
    <cdr:sp macro="" textlink="">
      <cdr:nvSpPr>
        <cdr:cNvPr id="28" name="TextBox 27"/>
        <cdr:cNvSpPr txBox="1"/>
      </cdr:nvSpPr>
      <cdr:spPr>
        <a:xfrm xmlns:a="http://schemas.openxmlformats.org/drawingml/2006/main">
          <a:off x="7215238" y="2071702"/>
          <a:ext cx="914400" cy="214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0.82466</cdr:x>
      <cdr:y>0.8</cdr:y>
    </cdr:from>
    <cdr:to>
      <cdr:x>0.96355</cdr:x>
      <cdr:y>0.92188</cdr:y>
    </cdr:to>
    <cdr:sp macro="" textlink="">
      <cdr:nvSpPr>
        <cdr:cNvPr id="33" name="TextBox 32"/>
        <cdr:cNvSpPr txBox="1"/>
      </cdr:nvSpPr>
      <cdr:spPr>
        <a:xfrm xmlns:a="http://schemas.openxmlformats.org/drawingml/2006/main">
          <a:off x="6786610" y="3657600"/>
          <a:ext cx="1143008" cy="5572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b="1" dirty="0" smtClean="0">
            <a:solidFill>
              <a:schemeClr val="accent4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</cdr:x>
      <cdr:y>0.23438</cdr:y>
    </cdr:from>
    <cdr:to>
      <cdr:x>0.24306</cdr:x>
      <cdr:y>0.38751</cdr:y>
    </cdr:to>
    <cdr:sp macro="" textlink="">
      <cdr:nvSpPr>
        <cdr:cNvPr id="38" name="TextBox 37"/>
        <cdr:cNvSpPr txBox="1"/>
      </cdr:nvSpPr>
      <cdr:spPr>
        <a:xfrm xmlns:a="http://schemas.openxmlformats.org/drawingml/2006/main">
          <a:off x="0" y="1071570"/>
          <a:ext cx="2000286" cy="7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b="1" dirty="0" smtClean="0">
            <a:solidFill>
              <a:schemeClr val="accent3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0.10417</cdr:x>
      <cdr:y>0.14063</cdr:y>
    </cdr:from>
    <cdr:to>
      <cdr:x>0.34722</cdr:x>
      <cdr:y>0.21875</cdr:y>
    </cdr:to>
    <cdr:sp macro="" textlink="">
      <cdr:nvSpPr>
        <cdr:cNvPr id="43" name="TextBox 42"/>
        <cdr:cNvSpPr txBox="1"/>
      </cdr:nvSpPr>
      <cdr:spPr>
        <a:xfrm xmlns:a="http://schemas.openxmlformats.org/drawingml/2006/main">
          <a:off x="857256" y="642942"/>
          <a:ext cx="2000264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0.47743</cdr:x>
      <cdr:y>0.10938</cdr:y>
    </cdr:from>
    <cdr:to>
      <cdr:x>0.74653</cdr:x>
      <cdr:y>0.20313</cdr:y>
    </cdr:to>
    <cdr:sp macro="" textlink="">
      <cdr:nvSpPr>
        <cdr:cNvPr id="51" name="TextBox 50"/>
        <cdr:cNvSpPr txBox="1"/>
      </cdr:nvSpPr>
      <cdr:spPr>
        <a:xfrm xmlns:a="http://schemas.openxmlformats.org/drawingml/2006/main">
          <a:off x="3929090" y="500066"/>
          <a:ext cx="2214585" cy="428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b="1" dirty="0">
            <a:solidFill>
              <a:schemeClr val="accent2">
                <a:lumMod val="50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C6F6F-3742-4913-8843-F8103E20857B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C6D2B-43D1-4F6F-8C56-22ACFBBB4D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389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C6D2B-43D1-4F6F-8C56-22ACFBBB4DC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C6D2B-43D1-4F6F-8C56-22ACFBBB4DCC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1F58005-3AE5-44B3-8CAD-B47640C5BD9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3618595-D240-47CC-AC7F-D84F3A78F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58005-3AE5-44B3-8CAD-B47640C5BD9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8595-D240-47CC-AC7F-D84F3A78F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58005-3AE5-44B3-8CAD-B47640C5BD9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8595-D240-47CC-AC7F-D84F3A78F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1F58005-3AE5-44B3-8CAD-B47640C5BD9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8595-D240-47CC-AC7F-D84F3A78F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1F58005-3AE5-44B3-8CAD-B47640C5BD9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3618595-D240-47CC-AC7F-D84F3A78F05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F58005-3AE5-44B3-8CAD-B47640C5BD9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3618595-D240-47CC-AC7F-D84F3A78F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1F58005-3AE5-44B3-8CAD-B47640C5BD9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3618595-D240-47CC-AC7F-D84F3A78F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58005-3AE5-44B3-8CAD-B47640C5BD9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8595-D240-47CC-AC7F-D84F3A78F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F58005-3AE5-44B3-8CAD-B47640C5BD9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3618595-D240-47CC-AC7F-D84F3A78F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1F58005-3AE5-44B3-8CAD-B47640C5BD9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3618595-D240-47CC-AC7F-D84F3A78F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1F58005-3AE5-44B3-8CAD-B47640C5BD9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3618595-D240-47CC-AC7F-D84F3A78F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1F58005-3AE5-44B3-8CAD-B47640C5BD9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3618595-D240-47CC-AC7F-D84F3A78F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795324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/>
              <a:t>Администрация </a:t>
            </a:r>
            <a:r>
              <a:rPr lang="ru-RU" sz="1600" dirty="0" err="1" smtClean="0"/>
              <a:t>Кулешовского</a:t>
            </a:r>
            <a:r>
              <a:rPr lang="ru-RU" sz="1600" dirty="0" smtClean="0"/>
              <a:t> сельского поселения</a:t>
            </a: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Исполнение бюджета </a:t>
            </a:r>
            <a:r>
              <a:rPr lang="ru-RU" b="1" i="1" dirty="0" err="1" smtClean="0">
                <a:solidFill>
                  <a:schemeClr val="accent6">
                    <a:lumMod val="50000"/>
                  </a:schemeClr>
                </a:solidFill>
              </a:rPr>
              <a:t>Кулешовского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 сельского поселения  Азовского района за 2014 год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Мониторинг соблюдения норматива формирования расходов на содержание органов местного самоуправления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5392730"/>
              </p:ext>
            </p:extLst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Реализация утвержденных Главой </a:t>
            </a:r>
            <a:r>
              <a:rPr lang="ru-RU" sz="24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Кулешовского</a:t>
            </a:r>
            <a:r>
              <a:rPr lang="ru-RU" sz="2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сельского поселения основных направлений бюджетной и налоговой политики в 2014 году </a:t>
            </a:r>
            <a:br>
              <a:rPr lang="ru-RU" sz="2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(Постановление от 17.09.2013 № 128)</a:t>
            </a:r>
            <a:endParaRPr lang="ru-RU" sz="2400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802780"/>
              </p:ext>
            </p:extLst>
          </p:nvPr>
        </p:nvGraphicFramePr>
        <p:xfrm>
          <a:off x="500034" y="200024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Наполняемость местного бюджета от установленных нормативов отчислений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83196"/>
          </a:xfrm>
        </p:spPr>
        <p:txBody>
          <a:bodyPr>
            <a:normAutofit fontScale="85000" lnSpcReduction="20000"/>
          </a:bodyPr>
          <a:lstStyle/>
          <a:p>
            <a:r>
              <a:rPr lang="ru-RU" sz="1600" dirty="0" smtClean="0"/>
              <a:t>Налог на доходы физических лиц – 10%</a:t>
            </a:r>
          </a:p>
          <a:p>
            <a:r>
              <a:rPr lang="ru-RU" sz="1600" dirty="0" smtClean="0"/>
              <a:t>Акцизы по подакцизным товарам – 0,01%</a:t>
            </a:r>
          </a:p>
          <a:p>
            <a:r>
              <a:rPr lang="ru-RU" sz="1600" dirty="0" smtClean="0"/>
              <a:t>Налог, взимаемый в связи с применением упрощенной системы налогообложения – 22,5%</a:t>
            </a:r>
          </a:p>
          <a:p>
            <a:r>
              <a:rPr lang="ru-RU" sz="1600" dirty="0" smtClean="0"/>
              <a:t>Единый сельскохозяйственный налог – 50%</a:t>
            </a:r>
          </a:p>
          <a:p>
            <a:r>
              <a:rPr lang="ru-RU" sz="1600" dirty="0" smtClean="0"/>
              <a:t>Налог на имущество физических лиц – 100%</a:t>
            </a:r>
          </a:p>
          <a:p>
            <a:r>
              <a:rPr lang="ru-RU" sz="1600" dirty="0" smtClean="0"/>
              <a:t>Земельный налог – 100%</a:t>
            </a:r>
          </a:p>
          <a:p>
            <a:r>
              <a:rPr lang="ru-RU" sz="1600" dirty="0" smtClean="0"/>
              <a:t>Доходы от арендной платы за земельные участки, государственная собственность на которые не разграничена – 50%</a:t>
            </a:r>
          </a:p>
          <a:p>
            <a:r>
              <a:rPr lang="ru-RU" sz="1600" dirty="0" smtClean="0"/>
              <a:t>Доходы от перечисления части прибыли муниципальных унитарных предприятий – 100%</a:t>
            </a:r>
          </a:p>
          <a:p>
            <a:r>
              <a:rPr lang="ru-RU" sz="1600" dirty="0" smtClean="0"/>
              <a:t>Доходы от продажи земельных участков, государственная собственность на которые не разграничена – 50%</a:t>
            </a:r>
          </a:p>
          <a:p>
            <a:r>
              <a:rPr lang="ru-RU" sz="1600" dirty="0" smtClean="0"/>
              <a:t>Доходы, получаемые в виде арендной платы за земли после разграничения  - 100%</a:t>
            </a:r>
          </a:p>
          <a:p>
            <a:r>
              <a:rPr lang="ru-RU" sz="1600" dirty="0" smtClean="0"/>
              <a:t>Доходы от сдачи в аренду имущества, находящегося в оперативном управлении поселений – 100%</a:t>
            </a:r>
          </a:p>
          <a:p>
            <a:r>
              <a:rPr lang="ru-RU" sz="1600" dirty="0" smtClean="0"/>
              <a:t>Доход от реализации имущества, находящегося в собственности поселений 100%</a:t>
            </a:r>
          </a:p>
          <a:p>
            <a:r>
              <a:rPr lang="ru-RU" sz="1600" dirty="0" smtClean="0"/>
              <a:t>Денежные взыскания (штрафы), установленные законами субъектов РФ за несоблюдение муниципальных правовых актов, зачисляемые в бюджеты поселений – 100%</a:t>
            </a:r>
          </a:p>
          <a:p>
            <a:r>
              <a:rPr lang="ru-RU" sz="1600" dirty="0" smtClean="0"/>
              <a:t>Государственная пошлина – 100%</a:t>
            </a:r>
          </a:p>
          <a:p>
            <a:r>
              <a:rPr lang="ru-RU" sz="1600" dirty="0" smtClean="0"/>
              <a:t>Прочие неналоговые доходы – 100%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доходов бюджета </a:t>
            </a:r>
            <a:b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Кулешовского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сельского поселения</a:t>
            </a:r>
            <a:b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(тыс. руб.)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3696679"/>
              </p:ext>
            </p:extLst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890" y="116632"/>
            <a:ext cx="82296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Объем налоговых и неналоговых доходов бюджета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Кулешовского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сельского поселения в 2014 году </a:t>
            </a:r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1938679"/>
              </p:ext>
            </p:extLst>
          </p:nvPr>
        </p:nvGraphicFramePr>
        <p:xfrm>
          <a:off x="0" y="1700808"/>
          <a:ext cx="889248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Сравнительный анализ расходов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Кулешовского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сельского поселения на жилищно-коммунальное хозяйство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6692449"/>
              </p:ext>
            </p:extLst>
          </p:nvPr>
        </p:nvGraphicFramePr>
        <p:xfrm>
          <a:off x="500034" y="1857364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расходов бюджета </a:t>
            </a:r>
            <a:r>
              <a:rPr lang="ru-RU" sz="24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Кулешовского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сельского поселения на реализацию федеральных, областных и муниципальных целевых программ</a:t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(тыс. руб.)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8604910"/>
              </p:ext>
            </p:extLst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Динамика расходов бюджета </a:t>
            </a:r>
            <a:r>
              <a:rPr lang="ru-RU" sz="2400" b="1" i="1" dirty="0" err="1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Кулешовского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 сельского поселения согласно переданным полномочиям</a:t>
            </a:r>
            <a:endParaRPr lang="ru-RU" sz="2400" b="1" i="1" dirty="0">
              <a:solidFill>
                <a:schemeClr val="accent1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1744877"/>
              </p:ext>
            </p:extLst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i="1" dirty="0" smtClean="0">
                <a:solidFill>
                  <a:schemeClr val="accent3">
                    <a:lumMod val="75000"/>
                  </a:schemeClr>
                </a:solidFill>
              </a:rPr>
              <a:t>Динамика расходов бюджета </a:t>
            </a:r>
            <a:r>
              <a:rPr lang="ru-RU" sz="2800" i="1" dirty="0" err="1" smtClean="0">
                <a:solidFill>
                  <a:schemeClr val="accent3">
                    <a:lumMod val="75000"/>
                  </a:schemeClr>
                </a:solidFill>
              </a:rPr>
              <a:t>Кулешовского</a:t>
            </a:r>
            <a:r>
              <a:rPr lang="ru-RU" sz="2800" i="1" dirty="0" smtClean="0">
                <a:solidFill>
                  <a:schemeClr val="accent3">
                    <a:lumMod val="75000"/>
                  </a:schemeClr>
                </a:solidFill>
              </a:rPr>
              <a:t> сельского поселения на дорожное хозяйство</a:t>
            </a:r>
            <a:endParaRPr lang="ru-RU" sz="28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3307800"/>
              </p:ext>
            </p:extLst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626</TotalTime>
  <Words>342</Words>
  <Application>Microsoft Office PowerPoint</Application>
  <PresentationFormat>Экран (4:3)</PresentationFormat>
  <Paragraphs>42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Администрация Кулешовского сельского поселения</vt:lpstr>
      <vt:lpstr>Реализация утвержденных Главой Кулешовского сельского поселения основных направлений бюджетной и налоговой политики в 2014 году  (Постановление от 17.09.2013 № 128)</vt:lpstr>
      <vt:lpstr>Наполняемость местного бюджета от установленных нормативов отчислений </vt:lpstr>
      <vt:lpstr>Динамика доходов бюджета  Кулешовского сельского поселения                                                                  (тыс. руб.)</vt:lpstr>
      <vt:lpstr>  Объем налоговых и неналоговых доходов бюджета Кулешовского сельского поселения в 2014 году  </vt:lpstr>
      <vt:lpstr>Сравнительный анализ расходов Кулешовского сельского поселения на жилищно-коммунальное хозяйство</vt:lpstr>
      <vt:lpstr>Динамика расходов бюджета Кулешовского сельского поселения на реализацию федеральных, областных и муниципальных целевых программ                                                                                  (тыс. руб.)</vt:lpstr>
      <vt:lpstr>Динамика расходов бюджета Кулешовского сельского поселения согласно переданным полномочиям</vt:lpstr>
      <vt:lpstr>Динамика расходов бюджета Кулешовского сельского поселения на дорожное хозяйство</vt:lpstr>
      <vt:lpstr>Мониторинг соблюдения норматива формирования расходов на содержание органов местного самоуправления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Администрация Семикаракорского городского поселения</dc:title>
  <dc:creator>Admin</dc:creator>
  <cp:lastModifiedBy>Fin</cp:lastModifiedBy>
  <cp:revision>78</cp:revision>
  <dcterms:created xsi:type="dcterms:W3CDTF">2014-05-06T11:50:27Z</dcterms:created>
  <dcterms:modified xsi:type="dcterms:W3CDTF">2015-05-14T05:37:30Z</dcterms:modified>
</cp:coreProperties>
</file>