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 snapToGrid="0"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sideWall>
    <c:backWall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795E-2"/>
          <c:w val="0.72345679012345676"/>
          <c:h val="0.735872922134733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-3.086419753086422E-2"/>
                  <c:y val="8.3333333333333419E-3"/>
                </c:manualLayout>
              </c:layout>
              <c:showVal val="1"/>
            </c:dLbl>
            <c:dLbl>
              <c:idx val="1"/>
              <c:layout>
                <c:manualLayout>
                  <c:x val="-2.3148269660736843E-2"/>
                  <c:y val="-8.333333333333322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18789</c:v>
                </c:pt>
                <c:pt idx="1">
                  <c:v>36623.5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-3.0864197530864222E-3"/>
                  <c:y val="5.5555555555555558E-3"/>
                </c:manualLayout>
              </c:layout>
              <c:showVal val="1"/>
            </c:dLbl>
            <c:dLbl>
              <c:idx val="1"/>
              <c:layout>
                <c:manualLayout>
                  <c:x val="4.6296296296296346E-3"/>
                  <c:y val="-1.098797025371830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35634.300000000003</c:v>
                </c:pt>
                <c:pt idx="1">
                  <c:v>90773.8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layout>
                <c:manualLayout>
                  <c:x val="1.6975308641975329E-2"/>
                  <c:y val="-3.3333333333333354E-2"/>
                </c:manualLayout>
              </c:layout>
              <c:showVal val="1"/>
            </c:dLbl>
            <c:dLbl>
              <c:idx val="1"/>
              <c:layout>
                <c:manualLayout>
                  <c:x val="4.3209876543209846E-2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13839.3</c:v>
                </c:pt>
                <c:pt idx="1">
                  <c:v>168733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4.4753086419753119E-2"/>
                  <c:y val="-5.5557742782152203E-3"/>
                </c:manualLayout>
              </c:layout>
              <c:showVal val="1"/>
            </c:dLbl>
            <c:dLbl>
              <c:idx val="1"/>
              <c:layout>
                <c:manualLayout>
                  <c:x val="4.7839506172839504E-2"/>
                  <c:y val="-1.94444444444444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15895.8</c:v>
                </c:pt>
                <c:pt idx="1">
                  <c:v>17034.8</c:v>
                </c:pt>
              </c:numCache>
            </c:numRef>
          </c:val>
        </c:ser>
        <c:gapWidth val="122"/>
        <c:gapDepth val="48"/>
        <c:shape val="box"/>
        <c:axId val="114523136"/>
        <c:axId val="116372224"/>
        <c:axId val="0"/>
      </c:bar3DChart>
      <c:catAx>
        <c:axId val="1145231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116372224"/>
        <c:crosses val="autoZero"/>
        <c:auto val="1"/>
        <c:lblAlgn val="ctr"/>
        <c:lblOffset val="100"/>
      </c:catAx>
      <c:valAx>
        <c:axId val="116372224"/>
        <c:scaling>
          <c:orientation val="minMax"/>
        </c:scaling>
        <c:axPos val="l"/>
        <c:majorGridlines/>
        <c:numFmt formatCode="#,##0.0" sourceLinked="1"/>
        <c:tickLblPos val="nextTo"/>
        <c:crossAx val="1145231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dPt>
            <c:idx val="1"/>
          </c:dPt>
          <c:dPt>
            <c:idx val="2"/>
          </c:dPt>
          <c:dPt>
            <c:idx val="3"/>
          </c:dPt>
          <c:dPt>
            <c:idx val="5"/>
          </c:dPt>
          <c:dPt>
            <c:idx val="7"/>
          </c:dPt>
          <c:dPt>
            <c:idx val="8"/>
          </c:dPt>
          <c:dLbls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ЕСХН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Штрафы, санкции, возмещение ущерба</c:v>
                </c:pt>
                <c:pt idx="5">
                  <c:v>Государственная пошлина</c:v>
                </c:pt>
                <c:pt idx="6">
                  <c:v>Доходы от сдачи в аренду муниц. имущества</c:v>
                </c:pt>
                <c:pt idx="7">
                  <c:v>Доходы от реализации имущества, находящегося в муниципальной 
собственности</c:v>
                </c:pt>
                <c:pt idx="8">
                  <c:v>Прочие 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6603.2</c:v>
                </c:pt>
                <c:pt idx="1">
                  <c:v>278.60000000000002</c:v>
                </c:pt>
                <c:pt idx="2">
                  <c:v>1170.2</c:v>
                </c:pt>
                <c:pt idx="3">
                  <c:v>6908.6</c:v>
                </c:pt>
                <c:pt idx="4">
                  <c:v>800.5</c:v>
                </c:pt>
                <c:pt idx="5">
                  <c:v>41.5</c:v>
                </c:pt>
                <c:pt idx="6">
                  <c:v>88.6</c:v>
                </c:pt>
                <c:pt idx="7">
                  <c:v>4.4000000000000004</c:v>
                </c:pt>
                <c:pt idx="8">
                  <c:v>0.2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712450846027364E-2"/>
          <c:y val="2.204616153760694E-2"/>
          <c:w val="0.62919649468433914"/>
          <c:h val="0.94610938290807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  <c:pt idx="3">
                  <c:v>Доходы от 
возврата остатков субсидий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15624.9</c:v>
                </c:pt>
                <c:pt idx="1">
                  <c:v>578.4</c:v>
                </c:pt>
                <c:pt idx="2">
                  <c:v>833.4</c:v>
                </c:pt>
                <c:pt idx="3">
                  <c:v>-1.9000000000000001</c:v>
                </c:pt>
              </c:numCache>
            </c:numRef>
          </c:val>
        </c:ser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44"/>
          <c:y val="0.24985649742621202"/>
          <c:w val="0.32053573139842545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FFFF99"/>
        </a:solidFill>
      </c:spPr>
    </c:floor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13232.3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41277.5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157574.39999999997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9171.6</c:v>
                </c:pt>
              </c:numCache>
            </c:numRef>
          </c:val>
        </c:ser>
        <c:shape val="cone"/>
        <c:axId val="116859264"/>
        <c:axId val="116860800"/>
        <c:axId val="0"/>
      </c:bar3DChart>
      <c:catAx>
        <c:axId val="116859264"/>
        <c:scaling>
          <c:orientation val="minMax"/>
        </c:scaling>
        <c:axPos val="b"/>
        <c:tickLblPos val="nextTo"/>
        <c:crossAx val="116860800"/>
        <c:crosses val="autoZero"/>
        <c:auto val="1"/>
        <c:lblAlgn val="ctr"/>
        <c:lblOffset val="100"/>
      </c:catAx>
      <c:valAx>
        <c:axId val="116860800"/>
        <c:scaling>
          <c:orientation val="minMax"/>
        </c:scaling>
        <c:axPos val="l"/>
        <c:majorGridlines/>
        <c:numFmt formatCode="#,##0.0" sourceLinked="1"/>
        <c:tickLblPos val="nextTo"/>
        <c:crossAx val="116859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20272.8</c:v>
                </c:pt>
                <c:pt idx="1">
                  <c:v>39040.6</c:v>
                </c:pt>
                <c:pt idx="2">
                  <c:v>22492.3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27055.8</c:v>
                </c:pt>
                <c:pt idx="1">
                  <c:v>121013.8</c:v>
                </c:pt>
                <c:pt idx="2">
                  <c:v>319.2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55"/>
        <c:gapDepth val="55"/>
        <c:shape val="cylinder"/>
        <c:axId val="116908032"/>
        <c:axId val="116909568"/>
        <c:axId val="0"/>
      </c:bar3DChart>
      <c:catAx>
        <c:axId val="116908032"/>
        <c:scaling>
          <c:orientation val="minMax"/>
        </c:scaling>
        <c:axPos val="b"/>
        <c:majorTickMark val="none"/>
        <c:tickLblPos val="nextTo"/>
        <c:crossAx val="116909568"/>
        <c:crosses val="autoZero"/>
        <c:auto val="1"/>
        <c:lblAlgn val="ctr"/>
        <c:lblOffset val="100"/>
      </c:catAx>
      <c:valAx>
        <c:axId val="116909568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116908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7431.6</c:v>
                </c:pt>
                <c:pt idx="1">
                  <c:v>8582.5</c:v>
                </c:pt>
                <c:pt idx="2">
                  <c:v>8359.5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7166</c:v>
                </c:pt>
                <c:pt idx="1">
                  <c:v>8581.6</c:v>
                </c:pt>
                <c:pt idx="2">
                  <c:v>8281</c:v>
                </c:pt>
              </c:numCache>
            </c:numRef>
          </c:val>
        </c:ser>
        <c:shape val="box"/>
        <c:axId val="116738304"/>
        <c:axId val="116744192"/>
        <c:axId val="0"/>
      </c:bar3DChart>
      <c:catAx>
        <c:axId val="116738304"/>
        <c:scaling>
          <c:orientation val="minMax"/>
        </c:scaling>
        <c:axPos val="b"/>
        <c:tickLblPos val="nextTo"/>
        <c:crossAx val="116744192"/>
        <c:crosses val="autoZero"/>
        <c:auto val="1"/>
        <c:lblAlgn val="ctr"/>
        <c:lblOffset val="100"/>
      </c:catAx>
      <c:valAx>
        <c:axId val="116744192"/>
        <c:scaling>
          <c:orientation val="minMax"/>
        </c:scaling>
        <c:axPos val="l"/>
        <c:majorGridlines/>
        <c:numFmt formatCode="General" sourceLinked="1"/>
        <c:tickLblPos val="nextTo"/>
        <c:crossAx val="116738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проведение работы по привлечению средств из вышестоящих бюджетов путем участия в областных программах на условиях </a:t>
          </a:r>
          <a:r>
            <a:rPr lang="ru-RU" sz="1600" b="1" i="1" spc="300" dirty="0" err="1" smtClean="0">
              <a:solidFill>
                <a:schemeClr val="accent1"/>
              </a:solidFill>
              <a:latin typeface="Bookman Old Style" panose="02050604050505020204" pitchFamily="18" charset="0"/>
            </a:rPr>
            <a:t>софинансирования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600" b="1" i="0" dirty="0" smtClean="0">
              <a:solidFill>
                <a:schemeClr val="accent1"/>
              </a:solidFill>
              <a:latin typeface="Bookman Old Style" panose="02050604050505020204" pitchFamily="18" charset="0"/>
            </a:rPr>
            <a:t/>
          </a:r>
          <a:br>
            <a:rPr lang="ru-RU" sz="1600" b="1" i="0" dirty="0" smtClean="0">
              <a:solidFill>
                <a:schemeClr val="accent1"/>
              </a:solidFill>
              <a:latin typeface="Bookman Old Style" panose="02050604050505020204" pitchFamily="18" charset="0"/>
            </a:rPr>
          </a:br>
          <a:endParaRPr lang="ru-RU" sz="1600" b="1" i="1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549690" y="1815576"/>
        <a:ext cx="3664606" cy="2565224"/>
      </dsp:txXfrm>
    </dsp:sp>
    <dsp:sp modelId="{D278C53B-CEFB-4748-BA93-0B5E5AC21383}">
      <dsp:nvSpPr>
        <dsp:cNvPr id="0" name=""/>
        <dsp:cNvSpPr/>
      </dsp:nvSpPr>
      <dsp:spPr>
        <a:xfrm rot="5400000">
          <a:off x="3003623" y="-400339"/>
          <a:ext cx="4838896" cy="5715695"/>
        </a:xfrm>
        <a:prstGeom prst="round2Same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проведение работы по привлечению средств из вышестоящих бюджетов путем участия в областных программах на условиях </a:t>
          </a:r>
          <a:r>
            <a:rPr lang="ru-RU" sz="1600" b="1" i="1" kern="1200" spc="300" dirty="0" err="1" smtClean="0">
              <a:solidFill>
                <a:schemeClr val="accent1"/>
              </a:solidFill>
              <a:latin typeface="Bookman Old Style" panose="02050604050505020204" pitchFamily="18" charset="0"/>
            </a:rPr>
            <a:t>софинансирования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600" b="1" i="0" kern="12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/>
          </a:r>
          <a:br>
            <a:rPr lang="ru-RU" sz="1600" b="1" i="0" kern="1200" dirty="0" smtClean="0">
              <a:solidFill>
                <a:schemeClr val="accent1"/>
              </a:solidFill>
              <a:latin typeface="Bookman Old Style" panose="02050604050505020204" pitchFamily="18" charset="0"/>
            </a:rPr>
          </a:br>
          <a:endParaRPr lang="ru-RU" sz="1600" b="1" i="1" kern="12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5400000">
        <a:off x="3003623" y="-400339"/>
        <a:ext cx="4838896" cy="571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0.82466</cdr:x>
      <cdr:y>0.8</cdr:y>
    </cdr:from>
    <cdr:to>
      <cdr:x>0.96355</cdr:x>
      <cdr:y>0.92188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786610" y="3657600"/>
          <a:ext cx="1143008" cy="55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0.08621</cdr:x>
      <cdr:y>0.14051</cdr:y>
    </cdr:from>
    <cdr:to>
      <cdr:x>0.32927</cdr:x>
      <cdr:y>0.29364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766618" y="732753"/>
          <a:ext cx="2161406" cy="798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0.0964</cdr:x>
      <cdr:y>0.09589</cdr:y>
    </cdr:from>
    <cdr:to>
      <cdr:x>0.33945</cdr:x>
      <cdr:y>0.17401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24" y="500066"/>
          <a:ext cx="2161317" cy="40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1825072" y="376974"/>
          <a:ext cx="1028688" cy="323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0.78731</cdr:x>
      <cdr:y>0.52928</cdr:y>
    </cdr:from>
    <cdr:to>
      <cdr:x>0.89014</cdr:x>
      <cdr:y>0.7069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001164" y="27247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Кулешовского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Кулешовского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Азовского района за 2018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043069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федеральных, областных и муниципальных целевых программ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402692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9746622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</a:t>
            </a:r>
            <a:r>
              <a:rPr lang="ru-RU" sz="1600" dirty="0">
                <a:latin typeface="Arial Black" panose="020B0A04020102020204" pitchFamily="34" charset="0"/>
              </a:rPr>
              <a:t>6</a:t>
            </a:r>
            <a:r>
              <a:rPr lang="ru-RU" sz="1600" dirty="0" smtClean="0">
                <a:latin typeface="Arial Black" panose="020B0A04020102020204" pitchFamily="34" charset="0"/>
              </a:rPr>
              <a:t>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40%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482685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683174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32 930,6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598030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23 196,3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Кулешовского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2018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357562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42844" y="2636913"/>
            <a:ext cx="342902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4643447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использовании 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286257"/>
            <a:ext cx="350639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42844" y="3714752"/>
            <a:ext cx="3498982" cy="523220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42844" y="300037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85293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4181591"/>
            <a:ext cx="3236438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0587" y="4559642"/>
            <a:ext cx="3190406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7" y="2467636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3266624"/>
            <a:ext cx="3258684" cy="83099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798337" y="4943193"/>
            <a:ext cx="3233816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798335" y="5334437"/>
            <a:ext cx="3258683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357563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8078,8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55207" y="2636912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6603,2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214818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3786190"/>
            <a:ext cx="71053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800,5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00372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278,6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</p:cNvCxnSpPr>
          <p:nvPr/>
        </p:nvCxnSpPr>
        <p:spPr>
          <a:xfrm flipV="1">
            <a:off x="3576330" y="5572140"/>
            <a:ext cx="348267" cy="11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>
            <a:off x="3627711" y="3511451"/>
            <a:ext cx="32749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571868" y="2790801"/>
            <a:ext cx="383339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>
            <a:off x="3641826" y="3154261"/>
            <a:ext cx="29164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>
            <a:off x="3571868" y="3929066"/>
            <a:ext cx="361607" cy="11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3643306" y="4429132"/>
            <a:ext cx="285752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33623" y="2852937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578,2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33623" y="4181591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33622" y="4559642"/>
            <a:ext cx="810377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9171,6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46763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9627,6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33623" y="3528233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33622" y="4943193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18299" y="5350787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2096,5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3006826"/>
            <a:ext cx="276601" cy="1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4335480"/>
            <a:ext cx="276601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0993" y="4698142"/>
            <a:ext cx="322629" cy="30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1" y="2621526"/>
            <a:ext cx="312682" cy="1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 flipV="1">
            <a:off x="8057022" y="3682122"/>
            <a:ext cx="276601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>
            <a:off x="8032153" y="5112470"/>
            <a:ext cx="301469" cy="88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57018" y="55037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5429264"/>
            <a:ext cx="3439416" cy="307777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>
            <a:off x="3643306" y="4929198"/>
            <a:ext cx="3788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29059" y="5429264"/>
            <a:ext cx="785818" cy="21431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17034,8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4000496" y="6215082"/>
            <a:ext cx="802742" cy="3571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4714884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88,6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5773583"/>
            <a:ext cx="83111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338554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76313" y="6147222"/>
            <a:ext cx="3134680" cy="212619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политика и спорт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59323" y="5805264"/>
            <a:ext cx="625769" cy="34195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142,0</a:t>
            </a: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endCxn id="25" idx="1"/>
          </p:cNvCxnSpPr>
          <p:nvPr/>
        </p:nvCxnSpPr>
        <p:spPr>
          <a:xfrm>
            <a:off x="8001024" y="5929330"/>
            <a:ext cx="358299" cy="4691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1"/>
            <a:ext cx="3073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18299" y="6188152"/>
            <a:ext cx="666793" cy="1692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198,5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689,2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214282" y="5786454"/>
            <a:ext cx="3429024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активов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2844" y="6215082"/>
            <a:ext cx="3429024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Прямая со стрелкой 109"/>
          <p:cNvCxnSpPr>
            <a:stCxn id="102" idx="3"/>
            <a:endCxn id="296" idx="3"/>
          </p:cNvCxnSpPr>
          <p:nvPr/>
        </p:nvCxnSpPr>
        <p:spPr>
          <a:xfrm flipV="1">
            <a:off x="3643306" y="5927472"/>
            <a:ext cx="311896" cy="37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3571868" y="5929330"/>
            <a:ext cx="361607" cy="11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3571868" y="6357958"/>
            <a:ext cx="361607" cy="11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342743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9372343"/>
              </p:ext>
            </p:extLst>
          </p:nvPr>
        </p:nvGraphicFramePr>
        <p:xfrm>
          <a:off x="72000" y="2609850"/>
          <a:ext cx="907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1"/>
            <a:ext cx="8229600" cy="19502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сельского поселения в 2018 году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собственных доходов – 15 895,8 тыс.руб.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1093784"/>
              </p:ext>
            </p:extLst>
          </p:nvPr>
        </p:nvGraphicFramePr>
        <p:xfrm>
          <a:off x="871538" y="1412776"/>
          <a:ext cx="7408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304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в </a:t>
            </a:r>
            <a:r>
              <a:rPr lang="ru-RU" sz="3600" b="1" dirty="0" smtClean="0"/>
              <a:t>2018 </a:t>
            </a:r>
            <a:r>
              <a:rPr lang="ru-RU" sz="3600" b="1" dirty="0"/>
              <a:t>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0005072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1893</TotalTime>
  <Words>333</Words>
  <Application>Microsoft Office PowerPoint</Application>
  <PresentationFormat>Экран (4:3)</PresentationFormat>
  <Paragraphs>88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Кулешовского сельского поселения</vt:lpstr>
      <vt:lpstr>Реализация утвержденных Главой Кулешовского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Динамика доходов бюджета  Кулешовского сельского поселения                                                                  (тыс. руб.)</vt:lpstr>
      <vt:lpstr>  Объем налоговых и неналоговых доходов бюджета Кулешовского сельского поселения в 2018 году  общий объем собственных доходов – 15 895,8 тыс.руб. </vt:lpstr>
      <vt:lpstr>Структура безвозмездных поступлений из бюджетов других уровней в 2018 году </vt:lpstr>
      <vt:lpstr>Сравнительный анализ расходов Кулешовского сельского поселения на жилищно-коммунальное хозяйство</vt:lpstr>
      <vt:lpstr>Динамика расходов бюджета Кулешовского сельского поселения на реализацию федеральных, областных и муниципальных целевых программ                                                                                  (тыс. руб.)</vt:lpstr>
      <vt:lpstr>Мониторинг расходов на содержание органов местного самоуправления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Fin</cp:lastModifiedBy>
  <cp:revision>181</cp:revision>
  <dcterms:created xsi:type="dcterms:W3CDTF">2014-05-06T11:50:27Z</dcterms:created>
  <dcterms:modified xsi:type="dcterms:W3CDTF">2019-06-06T06:29:46Z</dcterms:modified>
</cp:coreProperties>
</file>