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9" r:id="rId4"/>
    <p:sldId id="273" r:id="rId5"/>
    <p:sldId id="261" r:id="rId6"/>
    <p:sldId id="262" r:id="rId7"/>
    <p:sldId id="274" r:id="rId8"/>
    <p:sldId id="263" r:id="rId9"/>
    <p:sldId id="269" r:id="rId10"/>
    <p:sldId id="272" r:id="rId11"/>
    <p:sldId id="270" r:id="rId12"/>
    <p:sldId id="271" r:id="rId13"/>
    <p:sldId id="265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CCFF99"/>
        </a:solidFill>
      </c:spPr>
    </c:sideWall>
    <c:backWall>
      <c:spPr>
        <a:solidFill>
          <a:srgbClr val="CCFF99"/>
        </a:solidFill>
      </c:spPr>
    </c:backWall>
    <c:plotArea>
      <c:layout>
        <c:manualLayout>
          <c:layoutTarget val="inner"/>
          <c:xMode val="edge"/>
          <c:yMode val="edge"/>
          <c:x val="0.16179704967434652"/>
          <c:y val="4.3673665791776027E-2"/>
          <c:w val="0.66172839506172865"/>
          <c:h val="0.6553173665791777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-2.7777777777777866E-2"/>
                  <c:y val="-1.6666666666666691E-2"/>
                </c:manualLayout>
              </c:layout>
              <c:showVal val="1"/>
            </c:dLbl>
            <c:dLbl>
              <c:idx val="1"/>
              <c:layout>
                <c:manualLayout>
                  <c:x val="-2.3148148148148199E-2"/>
                  <c:y val="-4.7222222222222346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14521.7</c:v>
                </c:pt>
                <c:pt idx="1">
                  <c:v>34335.1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dLbls>
            <c:dLbl>
              <c:idx val="0"/>
              <c:layout>
                <c:manualLayout>
                  <c:x val="-3.0864197530864257E-3"/>
                  <c:y val="-2.7777777777777866E-2"/>
                </c:manualLayout>
              </c:layout>
              <c:showVal val="1"/>
            </c:dLbl>
            <c:dLbl>
              <c:idx val="1"/>
              <c:layout>
                <c:manualLayout>
                  <c:x val="-2.1604938271605006E-2"/>
                  <c:y val="-3.88888888888888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13143.4</c:v>
                </c:pt>
                <c:pt idx="1">
                  <c:v>14711.6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</c:v>
                </c:pt>
              </c:strCache>
            </c:strRef>
          </c:tx>
          <c:dLbls>
            <c:dLbl>
              <c:idx val="0"/>
              <c:layout>
                <c:manualLayout>
                  <c:x val="-4.6296296296296459E-3"/>
                  <c:y val="-5.2777777777777812E-2"/>
                </c:manualLayout>
              </c:layout>
              <c:showVal val="1"/>
            </c:dLbl>
            <c:dLbl>
              <c:idx val="1"/>
              <c:layout>
                <c:manualLayout>
                  <c:x val="-1.5432098765432127E-2"/>
                  <c:y val="-1.9444444444444455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16562.599999999995</c:v>
                </c:pt>
                <c:pt idx="1">
                  <c:v>33838.400000000001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 год</c:v>
                </c:pt>
              </c:strCache>
            </c:strRef>
          </c:tx>
          <c:dLbls>
            <c:dLbl>
              <c:idx val="0"/>
              <c:layout>
                <c:manualLayout>
                  <c:x val="1.543209876543213E-3"/>
                  <c:y val="-9.4444663167104217E-2"/>
                </c:manualLayout>
              </c:layout>
              <c:showVal val="1"/>
            </c:dLbl>
            <c:dLbl>
              <c:idx val="1"/>
              <c:layout>
                <c:manualLayout>
                  <c:x val="4.6296296296296398E-2"/>
                  <c:y val="-2.5000000000000033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Лист1!$E$2:$E$3</c:f>
              <c:numCache>
                <c:formatCode>#,##0.0</c:formatCode>
                <c:ptCount val="2"/>
                <c:pt idx="0">
                  <c:v>17942.599999999995</c:v>
                </c:pt>
                <c:pt idx="1">
                  <c:v>67417</c:v>
                </c:pt>
              </c:numCache>
            </c:numRef>
          </c:val>
        </c:ser>
        <c:shape val="box"/>
        <c:axId val="155058944"/>
        <c:axId val="155060480"/>
        <c:axId val="0"/>
      </c:bar3DChart>
      <c:catAx>
        <c:axId val="155058944"/>
        <c:scaling>
          <c:orientation val="minMax"/>
        </c:scaling>
        <c:axPos val="b"/>
        <c:tickLblPos val="nextTo"/>
        <c:crossAx val="155060480"/>
        <c:crosses val="autoZero"/>
        <c:auto val="1"/>
        <c:lblAlgn val="ctr"/>
        <c:lblOffset val="100"/>
      </c:catAx>
      <c:valAx>
        <c:axId val="155060480"/>
        <c:scaling>
          <c:orientation val="minMax"/>
        </c:scaling>
        <c:axPos val="l"/>
        <c:majorGridlines/>
        <c:numFmt formatCode="#,##0.0" sourceLinked="1"/>
        <c:tickLblPos val="nextTo"/>
        <c:crossAx val="155058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Общий </a:t>
            </a:r>
            <a:r>
              <a:rPr lang="ru-RU" dirty="0"/>
              <a:t>объем доходов </a:t>
            </a:r>
            <a:r>
              <a:rPr lang="ru-RU" dirty="0" smtClean="0"/>
              <a:t>17 942,6 </a:t>
            </a:r>
            <a:r>
              <a:rPr lang="ru-RU" dirty="0"/>
              <a:t>тыс. руб.</a:t>
            </a:r>
          </a:p>
        </c:rich>
      </c:tx>
      <c:layout>
        <c:manualLayout>
          <c:xMode val="edge"/>
          <c:yMode val="edge"/>
          <c:x val="0.16795893511162244"/>
          <c:y val="0"/>
        </c:manualLayout>
      </c:layout>
    </c:title>
    <c:view3D>
      <c:rotX val="30"/>
      <c:depthPercent val="100"/>
      <c:rAngAx val="1"/>
    </c:view3D>
    <c:plotArea>
      <c:layout>
        <c:manualLayout>
          <c:layoutTarget val="inner"/>
          <c:xMode val="edge"/>
          <c:yMode val="edge"/>
          <c:x val="0.13566282971679439"/>
          <c:y val="0.24768463729472892"/>
          <c:w val="0.84320271350198062"/>
          <c:h val="0.7253153694823388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17 942,6 тыс. руб.</c:v>
                </c:pt>
              </c:strCache>
            </c:strRef>
          </c:tx>
          <c:explosion val="28"/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rgbClr val="FFC000"/>
              </a:solidFill>
            </c:spPr>
          </c:dPt>
          <c:dPt>
            <c:idx val="3"/>
            <c:spPr>
              <a:solidFill>
                <a:srgbClr val="CCFF99"/>
              </a:solidFill>
            </c:spPr>
          </c:dPt>
          <c:dPt>
            <c:idx val="4"/>
            <c:explosion val="29"/>
          </c:dPt>
          <c:dPt>
            <c:idx val="5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spPr>
              <a:solidFill>
                <a:srgbClr val="FFFF00"/>
              </a:solidFill>
            </c:spPr>
          </c:dPt>
          <c:dPt>
            <c:idx val="8"/>
            <c:spPr>
              <a:solidFill>
                <a:srgbClr val="00FFCC"/>
              </a:solidFill>
            </c:spPr>
          </c:dPt>
          <c:dLbls>
            <c:dLbl>
              <c:idx val="0"/>
              <c:layout>
                <c:manualLayout>
                  <c:x val="-0.10739709282449886"/>
                  <c:y val="1.2714368290801827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7.1278653424016694E-2"/>
                  <c:y val="-8.88713653394390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2.6163848555183715E-2"/>
                  <c:y val="3.9134741872481157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885318831192198E-2"/>
                  <c:y val="-1.0427585340759245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2.0880283115621297E-2"/>
                  <c:y val="-4.208690982805453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25011948297887671"/>
                  <c:y val="0.20908707406101421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0.39119070270610684"/>
                  <c:y val="-8.86855969304539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0.31552750188923712"/>
                  <c:y val="1.3320178595292966E-2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НДФЛ</c:v>
                </c:pt>
                <c:pt idx="2">
                  <c:v>ЕСХН</c:v>
                </c:pt>
                <c:pt idx="3">
                  <c:v>Налог на им. Физ. лиц</c:v>
                </c:pt>
                <c:pt idx="4">
                  <c:v>Земельный налог</c:v>
                </c:pt>
                <c:pt idx="5">
                  <c:v>Дох. , полученные в виде аренд. платы за зем. участки </c:v>
                </c:pt>
                <c:pt idx="6">
                  <c:v>Дох. от продажи мат. и немат. активов</c:v>
                </c:pt>
                <c:pt idx="7">
                  <c:v>Штрафы, санкции, возмещение ущерба</c:v>
                </c:pt>
                <c:pt idx="8">
                  <c:v>Прочие неналоговые доходы</c:v>
                </c:pt>
                <c:pt idx="9">
                  <c:v>Государственная пошлина</c:v>
                </c:pt>
                <c:pt idx="10">
                  <c:v>Доходы от сдачи в аренду муниц. имущества</c:v>
                </c:pt>
                <c:pt idx="11">
                  <c:v>Доходы от компенсации затрат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 formatCode="#,##0.0">
                  <c:v>6258.5</c:v>
                </c:pt>
                <c:pt idx="2" formatCode="#,##0.0">
                  <c:v>228.2</c:v>
                </c:pt>
                <c:pt idx="3" formatCode="#,##0.0">
                  <c:v>2267.6999999999998</c:v>
                </c:pt>
                <c:pt idx="4" formatCode="#,##0.0">
                  <c:v>7554.2</c:v>
                </c:pt>
                <c:pt idx="5" formatCode="#,##0.0">
                  <c:v>1361.8</c:v>
                </c:pt>
                <c:pt idx="7" formatCode="#,##0.0">
                  <c:v>70.3</c:v>
                </c:pt>
                <c:pt idx="8" formatCode="#,##0.0">
                  <c:v>18.399999999999999</c:v>
                </c:pt>
                <c:pt idx="9" formatCode="#,##0.0">
                  <c:v>35</c:v>
                </c:pt>
                <c:pt idx="10" formatCode="#,##0.0">
                  <c:v>120.5</c:v>
                </c:pt>
                <c:pt idx="11" formatCode="#,##0.0">
                  <c:v>28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dLbls>
            <c:dLbl>
              <c:idx val="0"/>
              <c:layout>
                <c:manualLayout>
                  <c:x val="-1.6975308641975315E-2"/>
                  <c:y val="-1.388888888888889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29439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</c:v>
                </c:pt>
              </c:strCache>
            </c:strRef>
          </c:tx>
          <c:dLbls>
            <c:dLbl>
              <c:idx val="0"/>
              <c:layout>
                <c:manualLayout>
                  <c:x val="3.0864197530864204E-3"/>
                  <c:y val="-4.722222222222223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27988.1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</c:v>
                </c:pt>
              </c:strCache>
            </c:strRef>
          </c:tx>
          <c:dLbls>
            <c:dLbl>
              <c:idx val="0"/>
              <c:layout>
                <c:manualLayout>
                  <c:x val="1.5432098765432104E-3"/>
                  <c:y val="-1.6666666666666673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34422.400000000001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75211.199999999997</c:v>
                </c:pt>
              </c:numCache>
            </c:numRef>
          </c:val>
        </c:ser>
        <c:shape val="pyramid"/>
        <c:axId val="155720320"/>
        <c:axId val="155787648"/>
        <c:axId val="0"/>
      </c:bar3DChart>
      <c:catAx>
        <c:axId val="155720320"/>
        <c:scaling>
          <c:orientation val="minMax"/>
        </c:scaling>
        <c:axPos val="b"/>
        <c:tickLblPos val="nextTo"/>
        <c:crossAx val="155787648"/>
        <c:crosses val="autoZero"/>
        <c:auto val="1"/>
        <c:lblAlgn val="ctr"/>
        <c:lblOffset val="100"/>
      </c:catAx>
      <c:valAx>
        <c:axId val="155787648"/>
        <c:scaling>
          <c:orientation val="minMax"/>
        </c:scaling>
        <c:axPos val="l"/>
        <c:majorGridlines/>
        <c:numFmt formatCode="#,##0.0" sourceLinked="1"/>
        <c:tickLblPos val="nextTo"/>
        <c:crossAx val="15572032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dLbls>
            <c:dLbl>
              <c:idx val="0"/>
              <c:layout>
                <c:manualLayout>
                  <c:x val="-1.6975308641975315E-2"/>
                  <c:y val="-4.444444444444446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877.19999999999993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</c:v>
                </c:pt>
              </c:strCache>
            </c:strRef>
          </c:tx>
          <c:dLbls>
            <c:dLbl>
              <c:idx val="0"/>
              <c:layout>
                <c:manualLayout>
                  <c:x val="-4.6296296296296311E-3"/>
                  <c:y val="-6.388888888888888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762.59999999999991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</c:v>
                </c:pt>
              </c:strCache>
            </c:strRef>
          </c:tx>
          <c:dLbls>
            <c:dLbl>
              <c:idx val="0"/>
              <c:layout>
                <c:manualLayout>
                  <c:x val="1.5432098765432104E-3"/>
                  <c:y val="-9.44444444444444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748.1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</c:v>
                </c:pt>
              </c:strCache>
            </c:strRef>
          </c:tx>
          <c:dLbls>
            <c:dLbl>
              <c:idx val="0"/>
              <c:layout>
                <c:manualLayout>
                  <c:x val="4.6296296296296311E-3"/>
                  <c:y val="-5.27777777777777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311.3</c:v>
                </c:pt>
              </c:numCache>
            </c:numRef>
          </c:val>
        </c:ser>
        <c:shape val="cylinder"/>
        <c:axId val="155980160"/>
        <c:axId val="155981696"/>
        <c:axId val="0"/>
      </c:bar3DChart>
      <c:catAx>
        <c:axId val="155980160"/>
        <c:scaling>
          <c:orientation val="minMax"/>
        </c:scaling>
        <c:axPos val="b"/>
        <c:tickLblPos val="nextTo"/>
        <c:crossAx val="155981696"/>
        <c:crosses val="autoZero"/>
        <c:auto val="1"/>
        <c:lblAlgn val="ctr"/>
        <c:lblOffset val="100"/>
      </c:catAx>
      <c:valAx>
        <c:axId val="155981696"/>
        <c:scaling>
          <c:orientation val="minMax"/>
        </c:scaling>
        <c:axPos val="l"/>
        <c:majorGridlines/>
        <c:numFmt formatCode="#,##0.0" sourceLinked="1"/>
        <c:tickLblPos val="nextTo"/>
        <c:crossAx val="155980160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dLbls>
            <c:dLbl>
              <c:idx val="0"/>
              <c:layout>
                <c:manualLayout>
                  <c:x val="-1.6975308641975318E-2"/>
                  <c:y val="-4.44444444444444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9870.5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</c:v>
                </c:pt>
              </c:strCache>
            </c:strRef>
          </c:tx>
          <c:dLbls>
            <c:dLbl>
              <c:idx val="0"/>
              <c:layout>
                <c:manualLayout>
                  <c:x val="-4.629629629629632E-3"/>
                  <c:y val="-6.388888888888888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8486.4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</c:v>
                </c:pt>
              </c:strCache>
            </c:strRef>
          </c:tx>
          <c:dLbls>
            <c:dLbl>
              <c:idx val="0"/>
              <c:layout>
                <c:manualLayout>
                  <c:x val="1.5432098765432109E-3"/>
                  <c:y val="-9.444444444444449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13542.3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</c:v>
                </c:pt>
              </c:strCache>
            </c:strRef>
          </c:tx>
          <c:dLbls>
            <c:dLbl>
              <c:idx val="0"/>
              <c:layout>
                <c:manualLayout>
                  <c:x val="4.629629629629632E-3"/>
                  <c:y val="-5.27777777777777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40387.699999999997</c:v>
                </c:pt>
              </c:numCache>
            </c:numRef>
          </c:val>
        </c:ser>
        <c:shape val="cylinder"/>
        <c:axId val="156015232"/>
        <c:axId val="156029312"/>
        <c:axId val="0"/>
      </c:bar3DChart>
      <c:catAx>
        <c:axId val="156015232"/>
        <c:scaling>
          <c:orientation val="minMax"/>
        </c:scaling>
        <c:axPos val="b"/>
        <c:tickLblPos val="nextTo"/>
        <c:crossAx val="156029312"/>
        <c:crosses val="autoZero"/>
        <c:auto val="1"/>
        <c:lblAlgn val="ctr"/>
        <c:lblOffset val="100"/>
      </c:catAx>
      <c:valAx>
        <c:axId val="156029312"/>
        <c:scaling>
          <c:orientation val="minMax"/>
        </c:scaling>
        <c:axPos val="l"/>
        <c:majorGridlines/>
        <c:numFmt formatCode="#,##0.0" sourceLinked="1"/>
        <c:tickLblPos val="nextTo"/>
        <c:crossAx val="1560152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50"/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dLbls>
            <c:dLbl>
              <c:idx val="0"/>
              <c:layout>
                <c:manualLayout>
                  <c:x val="-1.6975308641975318E-2"/>
                  <c:y val="-4.444444444444448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2172.5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</c:v>
                </c:pt>
              </c:strCache>
            </c:strRef>
          </c:tx>
          <c:dLbls>
            <c:dLbl>
              <c:idx val="0"/>
              <c:layout>
                <c:manualLayout>
                  <c:x val="-4.629629629629632E-3"/>
                  <c:y val="-6.388888888888888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2305.6999999999998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</c:v>
                </c:pt>
              </c:strCache>
            </c:strRef>
          </c:tx>
          <c:dLbls>
            <c:dLbl>
              <c:idx val="0"/>
              <c:layout>
                <c:manualLayout>
                  <c:x val="1.5432098765432109E-3"/>
                  <c:y val="-9.4444444444444497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2213.6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</c:v>
                </c:pt>
              </c:strCache>
            </c:strRef>
          </c:tx>
          <c:dLbls>
            <c:dLbl>
              <c:idx val="0"/>
              <c:layout>
                <c:manualLayout>
                  <c:x val="4.629629629629632E-3"/>
                  <c:y val="-5.27777777777777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2103.3000000000002</c:v>
                </c:pt>
              </c:numCache>
            </c:numRef>
          </c:val>
        </c:ser>
        <c:shape val="box"/>
        <c:axId val="157563520"/>
        <c:axId val="157780992"/>
        <c:axId val="162155584"/>
      </c:bar3DChart>
      <c:catAx>
        <c:axId val="157563520"/>
        <c:scaling>
          <c:orientation val="minMax"/>
        </c:scaling>
        <c:axPos val="b"/>
        <c:tickLblPos val="nextTo"/>
        <c:crossAx val="157780992"/>
        <c:crosses val="autoZero"/>
        <c:auto val="1"/>
        <c:lblAlgn val="ctr"/>
        <c:lblOffset val="100"/>
      </c:catAx>
      <c:valAx>
        <c:axId val="157780992"/>
        <c:scaling>
          <c:orientation val="minMax"/>
        </c:scaling>
        <c:axPos val="l"/>
        <c:majorGridlines/>
        <c:numFmt formatCode="#,##0.0" sourceLinked="1"/>
        <c:tickLblPos val="nextTo"/>
        <c:crossAx val="157563520"/>
        <c:crosses val="autoZero"/>
        <c:crossBetween val="between"/>
      </c:valAx>
      <c:serAx>
        <c:axId val="162155584"/>
        <c:scaling>
          <c:orientation val="minMax"/>
        </c:scaling>
        <c:axPos val="b"/>
        <c:tickLblPos val="nextTo"/>
        <c:crossAx val="157780992"/>
        <c:crosses val="autoZero"/>
      </c:ser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otY val="30"/>
      <c:rAngAx val="1"/>
    </c:view3D>
    <c:floor>
      <c:spPr>
        <a:solidFill>
          <a:srgbClr val="FFFF99"/>
        </a:solidFill>
      </c:spPr>
    </c:floor>
    <c:sideWall>
      <c:spPr>
        <a:solidFill>
          <a:srgbClr val="FFFFCC"/>
        </a:solidFill>
      </c:spPr>
    </c:sideWall>
    <c:backWall>
      <c:spPr>
        <a:solidFill>
          <a:srgbClr val="FFFFCC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2020г</c:v>
                </c:pt>
              </c:strCache>
            </c:strRef>
          </c:tx>
          <c:dLbls>
            <c:dLbl>
              <c:idx val="0"/>
              <c:layout>
                <c:manualLayout>
                  <c:x val="-1.6975308641975325E-2"/>
                  <c:y val="-4.4444444444444488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2414.9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2021г</c:v>
                </c:pt>
              </c:strCache>
            </c:strRef>
          </c:tx>
          <c:dLbls>
            <c:dLbl>
              <c:idx val="0"/>
              <c:layout>
                <c:manualLayout>
                  <c:x val="-4.6296296296296328E-3"/>
                  <c:y val="-6.388888888888888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2546.3000000000002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2022г</c:v>
                </c:pt>
              </c:strCache>
            </c:strRef>
          </c:tx>
          <c:dLbls>
            <c:dLbl>
              <c:idx val="0"/>
              <c:layout>
                <c:manualLayout>
                  <c:x val="1.5432098765432113E-3"/>
                  <c:y val="-9.4444444444444511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3282.4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2023г</c:v>
                </c:pt>
              </c:strCache>
            </c:strRef>
          </c:tx>
          <c:dLbls>
            <c:dLbl>
              <c:idx val="0"/>
              <c:layout>
                <c:manualLayout>
                  <c:x val="4.6296296296296328E-3"/>
                  <c:y val="-5.2777777777777792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Лист1!$E$2</c:f>
              <c:numCache>
                <c:formatCode>#,##0.0</c:formatCode>
                <c:ptCount val="1"/>
                <c:pt idx="0">
                  <c:v>15499</c:v>
                </c:pt>
              </c:numCache>
            </c:numRef>
          </c:val>
        </c:ser>
        <c:gapWidth val="58"/>
        <c:gapDepth val="105"/>
        <c:shape val="cylinder"/>
        <c:axId val="162104832"/>
        <c:axId val="162106368"/>
        <c:axId val="0"/>
      </c:bar3DChart>
      <c:catAx>
        <c:axId val="162104832"/>
        <c:scaling>
          <c:orientation val="minMax"/>
        </c:scaling>
        <c:axPos val="b"/>
        <c:tickLblPos val="nextTo"/>
        <c:crossAx val="162106368"/>
        <c:crosses val="autoZero"/>
        <c:auto val="1"/>
        <c:lblAlgn val="ctr"/>
        <c:lblOffset val="100"/>
      </c:catAx>
      <c:valAx>
        <c:axId val="162106368"/>
        <c:scaling>
          <c:orientation val="minMax"/>
        </c:scaling>
        <c:axPos val="l"/>
        <c:majorGridlines/>
        <c:numFmt formatCode="#,##0.0" sourceLinked="1"/>
        <c:tickLblPos val="nextTo"/>
        <c:crossAx val="162104832"/>
        <c:crosses val="autoZero"/>
        <c:crossBetween val="between"/>
      </c:valAx>
    </c:plotArea>
    <c:legend>
      <c:legendPos val="b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solidFill>
          <a:srgbClr val="FFFF00"/>
        </a:solidFill>
      </c:spPr>
    </c:floor>
    <c:sideWall>
      <c:spPr>
        <a:solidFill>
          <a:schemeClr val="accent1">
            <a:lumMod val="20000"/>
            <a:lumOff val="80000"/>
          </a:schemeClr>
        </a:solidFill>
      </c:spPr>
    </c:sideWall>
    <c:backWall>
      <c:spPr>
        <a:solidFill>
          <a:schemeClr val="accent1">
            <a:lumMod val="20000"/>
            <a:lumOff val="80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Фин.управление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43.2</c:v>
                </c:pt>
                <c:pt idx="1">
                  <c:v>68.2</c:v>
                </c:pt>
                <c:pt idx="2">
                  <c:v>66.900000000000006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Контрольно-счетная палата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116.9</c:v>
                </c:pt>
                <c:pt idx="1">
                  <c:v>155.6</c:v>
                </c:pt>
                <c:pt idx="2">
                  <c:v>172.1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Ритуальные услуги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103.9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Теплоэнергетика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500.5</c:v>
                </c:pt>
                <c:pt idx="1">
                  <c:v>500.5</c:v>
                </c:pt>
                <c:pt idx="2">
                  <c:v>150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Всего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2021г.</c:v>
                </c:pt>
                <c:pt idx="1">
                  <c:v>2022г.</c:v>
                </c:pt>
                <c:pt idx="2">
                  <c:v>2023г.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660.6</c:v>
                </c:pt>
                <c:pt idx="1">
                  <c:v>724.3</c:v>
                </c:pt>
                <c:pt idx="2">
                  <c:v>492.9</c:v>
                </c:pt>
              </c:numCache>
            </c:numRef>
          </c:val>
        </c:ser>
        <c:shape val="cone"/>
        <c:axId val="162580736"/>
        <c:axId val="162590720"/>
        <c:axId val="157553536"/>
      </c:bar3DChart>
      <c:catAx>
        <c:axId val="162580736"/>
        <c:scaling>
          <c:orientation val="minMax"/>
        </c:scaling>
        <c:axPos val="b"/>
        <c:tickLblPos val="nextTo"/>
        <c:crossAx val="162590720"/>
        <c:crosses val="autoZero"/>
        <c:auto val="1"/>
        <c:lblAlgn val="ctr"/>
        <c:lblOffset val="100"/>
      </c:catAx>
      <c:valAx>
        <c:axId val="162590720"/>
        <c:scaling>
          <c:orientation val="minMax"/>
        </c:scaling>
        <c:axPos val="l"/>
        <c:majorGridlines/>
        <c:numFmt formatCode="General" sourceLinked="1"/>
        <c:tickLblPos val="nextTo"/>
        <c:crossAx val="162580736"/>
        <c:crosses val="autoZero"/>
        <c:crossBetween val="between"/>
      </c:valAx>
      <c:serAx>
        <c:axId val="157553536"/>
        <c:scaling>
          <c:orientation val="minMax"/>
        </c:scaling>
        <c:delete val="1"/>
        <c:axPos val="b"/>
        <c:tickLblPos val="nextTo"/>
        <c:crossAx val="162590720"/>
        <c:crosses val="autoZero"/>
      </c:ser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effectLst>
              <a:innerShdw blurRad="63500" dist="50800" dir="135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/>
          </c:spPr>
          <c:cat>
            <c:strRef>
              <c:f>Лист1!$A$2:$A$5</c:f>
              <c:strCache>
                <c:ptCount val="4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9870.1</c:v>
                </c:pt>
                <c:pt idx="1">
                  <c:v>10305.9</c:v>
                </c:pt>
                <c:pt idx="2">
                  <c:v>13377.9</c:v>
                </c:pt>
                <c:pt idx="3">
                  <c:v>14381.9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  <c:pt idx="3">
                  <c:v>2023г.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9189.5</c:v>
                </c:pt>
                <c:pt idx="1">
                  <c:v>10208.200000000003</c:v>
                </c:pt>
                <c:pt idx="2">
                  <c:v>12984.5</c:v>
                </c:pt>
                <c:pt idx="3">
                  <c:v>14241.9</c:v>
                </c:pt>
              </c:numCache>
            </c:numRef>
          </c:val>
        </c:ser>
        <c:shape val="box"/>
        <c:axId val="162752384"/>
        <c:axId val="162753920"/>
        <c:axId val="0"/>
      </c:bar3DChart>
      <c:catAx>
        <c:axId val="162752384"/>
        <c:scaling>
          <c:orientation val="minMax"/>
        </c:scaling>
        <c:axPos val="b"/>
        <c:tickLblPos val="nextTo"/>
        <c:crossAx val="162753920"/>
        <c:crosses val="autoZero"/>
        <c:auto val="1"/>
        <c:lblAlgn val="ctr"/>
        <c:lblOffset val="100"/>
      </c:catAx>
      <c:valAx>
        <c:axId val="162753920"/>
        <c:scaling>
          <c:orientation val="minMax"/>
        </c:scaling>
        <c:axPos val="l"/>
        <c:majorGridlines/>
        <c:numFmt formatCode="General" sourceLinked="1"/>
        <c:tickLblPos val="nextTo"/>
        <c:crossAx val="1627523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28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2023 году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17 942,6 тыс. руб. или 117 % к плану. Полученный объем доходов выше уровня прошлого года на 1380,0 тыс. руб.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8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</a:t>
          </a:r>
          <a:endParaRPr lang="ru-RU" sz="28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Собственные доходы по налоговым и неналоговым поступлениям бюджета </a:t>
          </a:r>
          <a:r>
            <a:rPr lang="ru-RU" sz="2200" b="0" i="1" kern="1200" dirty="0" err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составили 19 056,9 тыс. руб. или 100,2 % к плану. Полученный объем доходов выше уровня прошлого года на 385,6 тыс. руб.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Результаты исполнения по бюджету 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Кулешовского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сельского поселения Азовского района в 2014 году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0.84975</cdr:x>
      <cdr:y>0.26984</cdr:y>
    </cdr:from>
    <cdr:to>
      <cdr:x>0.96086</cdr:x>
      <cdr:y>0.34796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66646" y="1214446"/>
          <a:ext cx="976309" cy="35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0.82466</cdr:x>
      <cdr:y>0.39063</cdr:y>
    </cdr:from>
    <cdr:to>
      <cdr:x>1</cdr:x>
      <cdr:y>0.51563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786610" y="1785950"/>
          <a:ext cx="1442978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0.87674</cdr:x>
      <cdr:y>0.45313</cdr:y>
    </cdr:from>
    <cdr:to>
      <cdr:x>0.98785</cdr:x>
      <cdr:y>0.5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215238" y="2071702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0.82466</cdr:x>
      <cdr:y>0.8</cdr:y>
    </cdr:from>
    <cdr:to>
      <cdr:x>0.96355</cdr:x>
      <cdr:y>0.92188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786610" y="3657600"/>
          <a:ext cx="1143008" cy="5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0.23438</cdr:y>
    </cdr:from>
    <cdr:to>
      <cdr:x>0.24306</cdr:x>
      <cdr:y>0.38751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107157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0.47743</cdr:x>
      <cdr:y>0.10938</cdr:y>
    </cdr:from>
    <cdr:to>
      <cdr:x>0.74653</cdr:x>
      <cdr:y>0.20313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3929090" y="500066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738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1F58005-3AE5-44B3-8CAD-B47640C5BD9D}" type="datetimeFigureOut">
              <a:rPr lang="ru-RU" smtClean="0"/>
              <a:pPr/>
              <a:t>01.03.2024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/>
              <a:t>Администрация </a:t>
            </a:r>
            <a:r>
              <a:rPr lang="ru-RU" sz="1600" dirty="0" err="1" smtClean="0"/>
              <a:t>Кулешовского</a:t>
            </a:r>
            <a:r>
              <a:rPr lang="ru-RU" sz="1600" dirty="0" smtClean="0"/>
              <a:t> сельского поселения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</a:t>
            </a:r>
            <a:r>
              <a:rPr lang="ru-RU" b="1" i="1" dirty="0" err="1" smtClean="0">
                <a:solidFill>
                  <a:schemeClr val="accent6">
                    <a:lumMod val="50000"/>
                  </a:schemeClr>
                </a:solidFill>
              </a:rPr>
              <a:t>Кулешовского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 сельского поселения  Азовского района </a:t>
            </a:r>
            <a:r>
              <a:rPr lang="ru-RU" b="1" i="1" smtClean="0">
                <a:solidFill>
                  <a:schemeClr val="accent6">
                    <a:lumMod val="50000"/>
                  </a:schemeClr>
                </a:solidFill>
              </a:rPr>
              <a:t>за 2023 </a:t>
            </a:r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благоустройство территории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национальную безопасность и правоохранительную деятельность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развитие 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Динамика расходов бюджета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Кулешовского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 сельского поселения согласно переданным полномочиям</a:t>
            </a:r>
            <a:endParaRPr lang="ru-RU" sz="2400" b="1" i="1" dirty="0">
              <a:solidFill>
                <a:schemeClr val="accent1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81744877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Мониторинг соблюдения норматива формирования расходов на содержание органов местного самоуправления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55392730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</a:t>
            </a:r>
            <a:r>
              <a:rPr lang="ru-RU" sz="2400" dirty="0" err="1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сельского поселения основных направлений бюджетной и налоговой политики в 2023 году </a:t>
            </a:r>
            <a:b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(Постановление от 17.11.2023  № 241)</a:t>
            </a:r>
            <a:endParaRPr lang="ru-RU" sz="2400" dirty="0"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26802780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2023 году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b="1" dirty="0" smtClean="0"/>
              <a:t>НАЛОГОВЫЕ И НЕНАЛОГОВЫЕ ДОХОДЫ – 9 899,0 </a:t>
            </a:r>
            <a:endParaRPr lang="ru-RU" sz="1600" b="1" dirty="0" smtClean="0"/>
          </a:p>
          <a:p>
            <a:r>
              <a:rPr lang="ru-RU" sz="1600" dirty="0" smtClean="0"/>
              <a:t>в том числе</a:t>
            </a:r>
          </a:p>
          <a:p>
            <a:r>
              <a:rPr lang="ru-RU" sz="1600" dirty="0" smtClean="0"/>
              <a:t>Налог </a:t>
            </a:r>
            <a:r>
              <a:rPr lang="ru-RU" sz="1600" dirty="0" smtClean="0"/>
              <a:t>на доходы физических лиц – 6 258,5</a:t>
            </a:r>
          </a:p>
          <a:p>
            <a:r>
              <a:rPr lang="ru-RU" sz="1600" dirty="0" smtClean="0"/>
              <a:t>Единый сельскохозяйственный налог – 228,2</a:t>
            </a:r>
            <a:endParaRPr lang="ru-RU" sz="1600" dirty="0" smtClean="0"/>
          </a:p>
          <a:p>
            <a:r>
              <a:rPr lang="ru-RU" sz="1600" dirty="0" smtClean="0"/>
              <a:t>Налог на имущество физических лиц – 2 267,7</a:t>
            </a:r>
            <a:endParaRPr lang="ru-RU" sz="1600" dirty="0" smtClean="0"/>
          </a:p>
          <a:p>
            <a:r>
              <a:rPr lang="ru-RU" sz="1600" dirty="0" smtClean="0"/>
              <a:t>Земельный </a:t>
            </a:r>
            <a:r>
              <a:rPr lang="ru-RU" sz="1600" dirty="0" smtClean="0"/>
              <a:t>налог – </a:t>
            </a:r>
            <a:r>
              <a:rPr lang="ru-RU" sz="1600" dirty="0" smtClean="0"/>
              <a:t>7 554,2 </a:t>
            </a:r>
            <a:endParaRPr lang="ru-RU" sz="1600" dirty="0" smtClean="0"/>
          </a:p>
          <a:p>
            <a:r>
              <a:rPr lang="ru-RU" sz="1600" dirty="0" smtClean="0"/>
              <a:t>Государственная пошлина – 100</a:t>
            </a:r>
            <a:r>
              <a:rPr lang="ru-RU" sz="1600" dirty="0" smtClean="0"/>
              <a:t>%</a:t>
            </a:r>
            <a:endParaRPr lang="ru-RU" sz="1600" dirty="0" smtClean="0"/>
          </a:p>
          <a:p>
            <a:r>
              <a:rPr lang="ru-RU" sz="1600" dirty="0" smtClean="0"/>
              <a:t>Доходы </a:t>
            </a:r>
            <a:r>
              <a:rPr lang="ru-RU" sz="1600" dirty="0" smtClean="0"/>
              <a:t>от арендной платы за земельные </a:t>
            </a:r>
            <a:r>
              <a:rPr lang="ru-RU" sz="1600" dirty="0" smtClean="0"/>
              <a:t>участки – 1 483,3</a:t>
            </a:r>
            <a:endParaRPr lang="ru-RU" sz="1600" dirty="0" smtClean="0"/>
          </a:p>
          <a:p>
            <a:r>
              <a:rPr lang="ru-RU" sz="1600" dirty="0" smtClean="0"/>
              <a:t>Доходы от сдачи в аренду имущества – 120,5</a:t>
            </a:r>
          </a:p>
          <a:p>
            <a:r>
              <a:rPr lang="ru-RU" sz="1600" dirty="0" smtClean="0"/>
              <a:t>Денежные </a:t>
            </a:r>
            <a:r>
              <a:rPr lang="ru-RU" sz="1600" dirty="0" smtClean="0"/>
              <a:t>взыскания (штрафы), установленные законами субъектов РФ за несоблюдение муниципальных правовых актов, зачисляемые в бюджеты поселений – </a:t>
            </a:r>
            <a:r>
              <a:rPr lang="ru-RU" sz="1600" dirty="0" smtClean="0"/>
              <a:t>70,3</a:t>
            </a:r>
            <a:endParaRPr lang="ru-RU" sz="1600" dirty="0" smtClean="0"/>
          </a:p>
          <a:p>
            <a:r>
              <a:rPr lang="ru-RU" sz="1600" dirty="0" smtClean="0"/>
              <a:t>Прочие неналоговые доходы– </a:t>
            </a:r>
            <a:r>
              <a:rPr lang="ru-RU" sz="1600" dirty="0" smtClean="0"/>
              <a:t>3,1</a:t>
            </a:r>
            <a:endParaRPr lang="ru-RU" sz="1600" dirty="0" smtClean="0"/>
          </a:p>
          <a:p>
            <a:r>
              <a:rPr lang="ru-RU" sz="1600" dirty="0" smtClean="0"/>
              <a:t>Прочие неналоговые доходы – 100%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Доходы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2023 году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/>
          </a:bodyPr>
          <a:lstStyle/>
          <a:p>
            <a:endParaRPr lang="ru-RU" sz="1600" dirty="0" smtClean="0"/>
          </a:p>
          <a:p>
            <a:r>
              <a:rPr lang="ru-RU" sz="1600" b="1" dirty="0" smtClean="0"/>
              <a:t>БЕЗВОЗМЕЗДНЫЕ ПОСТУПЛЕНИЯ – 49 474,4</a:t>
            </a:r>
            <a:endParaRPr lang="ru-RU" sz="1600" b="1" dirty="0" smtClean="0"/>
          </a:p>
          <a:p>
            <a:r>
              <a:rPr lang="ru-RU" sz="1600" dirty="0" smtClean="0"/>
              <a:t>в том числе</a:t>
            </a:r>
          </a:p>
          <a:p>
            <a:endParaRPr lang="ru-RU" sz="1600" dirty="0" smtClean="0"/>
          </a:p>
          <a:p>
            <a:r>
              <a:rPr lang="ru-RU" sz="1600" dirty="0" smtClean="0"/>
              <a:t>Дотации  на выравнивание бюджетной обеспеченности – 20 669,6</a:t>
            </a:r>
            <a:endParaRPr lang="ru-RU" sz="1600" dirty="0" smtClean="0"/>
          </a:p>
          <a:p>
            <a:r>
              <a:rPr lang="ru-RU" sz="1600" dirty="0" smtClean="0"/>
              <a:t>Субвенции малым бюджетам  Российской Федерации  – 897,8</a:t>
            </a:r>
            <a:endParaRPr lang="ru-RU" sz="1600" dirty="0" smtClean="0"/>
          </a:p>
          <a:p>
            <a:r>
              <a:rPr lang="ru-RU" sz="1600" dirty="0" smtClean="0"/>
              <a:t>Субсидии бюджетам Бюджетной системы Российской Федерации (межбюджетные субсидии) – 27 907,1</a:t>
            </a:r>
          </a:p>
          <a:p>
            <a:endParaRPr lang="ru-RU" sz="1600" dirty="0" smtClean="0"/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ВСЕГО  ПОСТУПЛЕНИЙ – 67 417,0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23696679"/>
              </p:ext>
            </p:extLst>
          </p:nvPr>
        </p:nvGraphicFramePr>
        <p:xfrm>
          <a:off x="457200" y="1882775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90" y="1166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сельского поселения в 2023 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61938679"/>
              </p:ext>
            </p:extLst>
          </p:nvPr>
        </p:nvGraphicFramePr>
        <p:xfrm>
          <a:off x="0" y="1700808"/>
          <a:ext cx="8892480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67494"/>
            <a:ext cx="8786874" cy="139903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 2023 году               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тыс.руб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</p:spPr>
        <p:txBody>
          <a:bodyPr>
            <a:normAutofit lnSpcReduction="10000"/>
          </a:bodyPr>
          <a:lstStyle/>
          <a:p>
            <a:r>
              <a:rPr lang="ru-RU" sz="1600" b="1" dirty="0" smtClean="0"/>
              <a:t>Общегосударственные вопросы – 15 107,4</a:t>
            </a:r>
            <a:endParaRPr lang="ru-RU" sz="1600" b="1" dirty="0" smtClean="0"/>
          </a:p>
          <a:p>
            <a:r>
              <a:rPr lang="ru-RU" sz="1600" b="1" dirty="0" smtClean="0"/>
              <a:t>Национальная оборона – 897,6</a:t>
            </a:r>
          </a:p>
          <a:p>
            <a:r>
              <a:rPr lang="ru-RU" sz="1600" b="1" dirty="0" smtClean="0"/>
              <a:t>Национальная безопасность и правоохранительная деятельность – 2103,3</a:t>
            </a:r>
            <a:endParaRPr lang="ru-RU" sz="1600" b="1" dirty="0" smtClean="0"/>
          </a:p>
          <a:p>
            <a:r>
              <a:rPr lang="ru-RU" sz="1600" b="1" dirty="0" smtClean="0"/>
              <a:t>Национальная экономика – 539,0</a:t>
            </a:r>
            <a:endParaRPr lang="ru-RU" sz="1600" b="1" dirty="0" smtClean="0"/>
          </a:p>
          <a:p>
            <a:r>
              <a:rPr lang="ru-RU" sz="1600" b="1" dirty="0" smtClean="0"/>
              <a:t>Жилищно-коммунальное хозяйство – 40 699,0</a:t>
            </a:r>
          </a:p>
          <a:p>
            <a:r>
              <a:rPr lang="ru-RU" sz="1600" dirty="0" smtClean="0"/>
              <a:t>в том числе</a:t>
            </a:r>
          </a:p>
          <a:p>
            <a:r>
              <a:rPr lang="ru-RU" sz="1600" dirty="0" smtClean="0"/>
              <a:t>Жилищное хозяйство – 161,3</a:t>
            </a:r>
          </a:p>
          <a:p>
            <a:r>
              <a:rPr lang="ru-RU" sz="1600" dirty="0" smtClean="0"/>
              <a:t>Коммунальное хозяйство- 150,0</a:t>
            </a:r>
          </a:p>
          <a:p>
            <a:r>
              <a:rPr lang="ru-RU" sz="1600" dirty="0" smtClean="0"/>
              <a:t>Благоустройство – 40 387,7</a:t>
            </a:r>
          </a:p>
          <a:p>
            <a:r>
              <a:rPr lang="ru-RU" sz="1600" b="1" dirty="0" smtClean="0"/>
              <a:t>Образование – 13,9</a:t>
            </a:r>
          </a:p>
          <a:p>
            <a:r>
              <a:rPr lang="ru-RU" sz="1600" b="1" dirty="0" smtClean="0"/>
              <a:t>Культура и кинематография – 15 499,0</a:t>
            </a:r>
          </a:p>
          <a:p>
            <a:r>
              <a:rPr lang="ru-RU" sz="1600" dirty="0" smtClean="0"/>
              <a:t>В том числе</a:t>
            </a:r>
          </a:p>
          <a:p>
            <a:r>
              <a:rPr lang="ru-RU" sz="1600" dirty="0" smtClean="0"/>
              <a:t>Расходы СДК п.Тимирязевский – 20 928,3</a:t>
            </a:r>
          </a:p>
          <a:p>
            <a:r>
              <a:rPr lang="ru-RU" sz="1600" dirty="0" err="1" smtClean="0"/>
              <a:t>Софинансирование</a:t>
            </a:r>
            <a:r>
              <a:rPr lang="ru-RU" sz="1600" dirty="0" smtClean="0"/>
              <a:t>  РДК – 12 570,7</a:t>
            </a:r>
          </a:p>
          <a:p>
            <a:r>
              <a:rPr lang="ru-RU" sz="1600" b="1" dirty="0" smtClean="0"/>
              <a:t>Социальная политика – 262,4</a:t>
            </a:r>
          </a:p>
          <a:p>
            <a:r>
              <a:rPr lang="ru-RU" sz="1600" b="1" dirty="0" smtClean="0"/>
              <a:t>Физическая культура и спорт – 89,6</a:t>
            </a:r>
            <a:endParaRPr lang="ru-RU" sz="1600" b="1" dirty="0" smtClean="0"/>
          </a:p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ВСЕГО РАСХОДОВ  – 75 211,2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ru-RU" sz="1600" dirty="0" smtClean="0"/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 2020-2023гг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Кулешовского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сельского поселения на жилищно-коммунальное хозяйство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6692449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991</TotalTime>
  <Words>474</Words>
  <Application>Microsoft Office PowerPoint</Application>
  <PresentationFormat>Экран (4:3)</PresentationFormat>
  <Paragraphs>96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Яркая</vt:lpstr>
      <vt:lpstr>Администрация Кулешовского сельского поселения</vt:lpstr>
      <vt:lpstr>Реализация утвержденных Главой Кулешовского сельского поселения основных направлений бюджетной и налоговой политики в 2023 году  (Постановление от 17.11.2023  № 241)</vt:lpstr>
      <vt:lpstr>Доходы Кулешовского сельского поселения                      в 2023 году                     (тыс.руб)</vt:lpstr>
      <vt:lpstr>Доходы Кулешовского сельского поселения                      в 2023 году                     (тыс.руб)</vt:lpstr>
      <vt:lpstr>Динамика доходов бюджета  Кулешовского сельского поселения                                                                  (тыс. руб.)</vt:lpstr>
      <vt:lpstr>  Объем налоговых и неналоговых доходов бюджета Кулешовского сельского поселения в 2023 году  </vt:lpstr>
      <vt:lpstr>Расходы  Кулешовского сельского поселения                      в 2023 году                     (тыс.руб)</vt:lpstr>
      <vt:lpstr>Сравнительный анализ расходов Кулешовского сельского поселения  2020-2023гг</vt:lpstr>
      <vt:lpstr>Сравнительный анализ расходов Кулешовского сельского поселения на жилищно-коммунальное хозяйство</vt:lpstr>
      <vt:lpstr>Сравнительный анализ расходов Кулешовского сельского поселения на благоустройство территории</vt:lpstr>
      <vt:lpstr>Сравнительный анализ расходов Кулешовского сельского поселения на национальную безопасность и правоохранительную деятельность</vt:lpstr>
      <vt:lpstr>Сравнительный анализ расходов Кулешовского сельского поселения на развитие Культуры</vt:lpstr>
      <vt:lpstr>Динамика расходов бюджета Кулешовского сельского поселения согласно переданным полномочиям</vt:lpstr>
      <vt:lpstr>Мониторинг соблюдения норматива формирования расходов на содержание органов местного самоуправления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User</cp:lastModifiedBy>
  <cp:revision>119</cp:revision>
  <dcterms:created xsi:type="dcterms:W3CDTF">2014-05-06T11:50:27Z</dcterms:created>
  <dcterms:modified xsi:type="dcterms:W3CDTF">2024-03-01T10:12:34Z</dcterms:modified>
</cp:coreProperties>
</file>